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51.png" ContentType="image/png"/>
  <Override PartName="/ppt/media/image36.png" ContentType="image/png"/>
  <Override PartName="/ppt/media/image2.png" ContentType="image/png"/>
  <Override PartName="/ppt/media/image52.png" ContentType="image/png"/>
  <Override PartName="/ppt/media/image37.png" ContentType="image/png"/>
  <Override PartName="/ppt/media/image38.png" ContentType="image/png"/>
  <Override PartName="/ppt/media/image4.png" ContentType="image/png"/>
  <Override PartName="/ppt/media/image54.png" ContentType="image/png"/>
  <Override PartName="/ppt/media/image39.png" ContentType="image/png"/>
  <Override PartName="/ppt/media/image6.png" ContentType="image/png"/>
  <Override PartName="/ppt/media/image56.png" ContentType="image/png"/>
  <Override PartName="/ppt/media/image21.png" ContentType="image/png"/>
  <Override PartName="/ppt/media/image11.png" ContentType="image/png"/>
  <Override PartName="/ppt/media/image7.png" ContentType="image/png"/>
  <Override PartName="/ppt/media/image57.png" ContentType="image/png"/>
  <Override PartName="/ppt/media/image22.png" ContentType="image/png"/>
  <Override PartName="/ppt/media/image8.png" ContentType="image/png"/>
  <Override PartName="/ppt/media/image58.png" ContentType="image/png"/>
  <Override PartName="/ppt/media/image23.png" ContentType="image/png"/>
  <Override PartName="/ppt/media/image9.png" ContentType="image/png"/>
  <Override PartName="/ppt/media/image59.png" ContentType="image/png"/>
  <Override PartName="/ppt/media/image24.png" ContentType="image/png"/>
  <Override PartName="/ppt/media/image10.png" ContentType="image/png"/>
  <Override PartName="/ppt/media/image69.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jpeg" ContentType="image/jpeg"/>
  <Override PartName="/ppt/media/image3.png" ContentType="image/png"/>
  <Override PartName="/ppt/media/image53.png" ContentType="image/png"/>
  <Override PartName="/ppt/media/image18.png" ContentType="image/png"/>
  <Override PartName="/ppt/media/image19.png" ContentType="image/png"/>
  <Override PartName="/ppt/media/image20.png" ContentType="image/png"/>
  <Override PartName="/ppt/media/image79.png" ContentType="image/png"/>
  <Override PartName="/ppt/media/image5.png" ContentType="image/png"/>
  <Override PartName="/ppt/media/image55.png" ContentType="image/png"/>
  <Override PartName="/ppt/media/image25.png" ContentType="image/png"/>
  <Override PartName="/ppt/media/image26.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27.png" ContentType="image/png"/>
  <Override PartName="/ppt/media/image60.png" ContentType="image/png"/>
  <Override PartName="/ppt/media/image28.png" ContentType="image/png"/>
  <Override PartName="/ppt/media/image61.png" ContentType="image/png"/>
  <Override PartName="/ppt/media/image29.png" ContentType="image/png"/>
  <Override PartName="/ppt/media/image62.png" ContentType="image/png"/>
  <Override PartName="/ppt/media/image63.png" ContentType="image/png"/>
  <Override PartName="/ppt/media/image6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65.png" ContentType="image/png"/>
  <Override PartName="/ppt/media/image47.png" ContentType="image/png"/>
  <Override PartName="/ppt/media/image80.png" ContentType="image/png"/>
  <Override PartName="/ppt/media/image66.png" ContentType="image/png"/>
  <Override PartName="/ppt/media/image48.png" ContentType="image/png"/>
  <Override PartName="/ppt/media/image81.png" ContentType="image/png"/>
  <Override PartName="/ppt/media/image76.png" ContentType="image/png"/>
  <Override PartName="/ppt/media/image67.png" ContentType="image/png"/>
  <Override PartName="/ppt/media/image49.png" ContentType="image/png"/>
  <Override PartName="/ppt/media/image82.png" ContentType="image/png"/>
  <Override PartName="/ppt/media/image77.png" ContentType="image/png"/>
  <Override PartName="/ppt/media/image68.png" ContentType="image/png"/>
  <Override PartName="/ppt/media/image30.png" ContentType="image/png"/>
  <Override PartName="/ppt/media/image83.png" ContentType="image/png"/>
  <Override PartName="/ppt/media/image78.png" ContentType="image/png"/>
  <Override PartName="/ppt/media/image31.png" ContentType="image/png"/>
  <Override PartName="/ppt/media/image84.png" ContentType="image/png"/>
  <Override PartName="/ppt/media/image32.png" ContentType="image/png"/>
  <Override PartName="/ppt/media/image85.png" ContentType="image/png"/>
  <Override PartName="/ppt/media/image33.png" ContentType="image/png"/>
  <Override PartName="/ppt/media/image86.png" ContentType="image/png"/>
  <Override PartName="/ppt/media/image34.png" ContentType="image/png"/>
  <Override PartName="/ppt/media/image87.png" ContentType="image/png"/>
  <Override PartName="/ppt/presProps.xml" ContentType="application/vnd.openxmlformats-officedocument.presentationml.presProps+xml"/>
  <Override PartName="/ppt/slides/slide19.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6.xml" ContentType="application/vnd.openxmlformats-officedocument.presentationml.slide+xml"/>
  <Override PartName="/ppt/slides/_rels/slide76.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61.xml.rels" ContentType="application/vnd.openxmlformats-package.relationships+xml"/>
  <Override PartName="/ppt/slides/_rels/slide75.xml.rels" ContentType="application/vnd.openxmlformats-package.relationships+xml"/>
  <Override PartName="/ppt/slides/_rels/slide67.xml.rels" ContentType="application/vnd.openxmlformats-package.relationships+xml"/>
  <Override PartName="/ppt/slides/_rels/slide60.xml.rels" ContentType="application/vnd.openxmlformats-package.relationships+xml"/>
  <Override PartName="/ppt/slides/_rels/slide79.xml.rels" ContentType="application/vnd.openxmlformats-package.relationships+xml"/>
  <Override PartName="/ppt/slides/_rels/slide59.xml.rels" ContentType="application/vnd.openxmlformats-package.relationships+xml"/>
  <Override PartName="/ppt/slides/_rels/slide30.xml.rels" ContentType="application/vnd.openxmlformats-package.relationships+xml"/>
  <Override PartName="/ppt/slides/_rels/slide74.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73.xml.rels" ContentType="application/vnd.openxmlformats-package.relationships+xml"/>
  <Override PartName="/ppt/slides/_rels/slide81.xml.rels" ContentType="application/vnd.openxmlformats-package.relationships+xml"/>
  <Override PartName="/ppt/slides/_rels/slide23.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72.xml.rels" ContentType="application/vnd.openxmlformats-package.relationships+xml"/>
  <Override PartName="/ppt/slides/_rels/slide80.xml.rels" ContentType="application/vnd.openxmlformats-package.relationships+xml"/>
  <Override PartName="/ppt/slides/_rels/slide22.xml.rels" ContentType="application/vnd.openxmlformats-package.relationships+xml"/>
  <Override PartName="/ppt/slides/_rels/slide32.xml.rels" ContentType="application/vnd.openxmlformats-package.relationships+xml"/>
  <Override PartName="/ppt/slides/_rels/slide71.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78.xml.rels" ContentType="application/vnd.openxmlformats-package.relationships+xml"/>
  <Override PartName="/ppt/slides/_rels/slide63.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77.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57.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56.xml.rels" ContentType="application/vnd.openxmlformats-package.relationships+xml"/>
  <Override PartName="/ppt/slides/_rels/slide8.xml.rels" ContentType="application/vnd.openxmlformats-package.relationships+xml"/>
  <Override PartName="/ppt/slides/_rels/slide55.xml.rels" ContentType="application/vnd.openxmlformats-package.relationships+xml"/>
  <Override PartName="/ppt/slides/_rels/slide21.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19.xml.rels" ContentType="application/vnd.openxmlformats-package.relationships+xml"/>
  <Override PartName="/ppt/slides/slide5.xml" ContentType="application/vnd.openxmlformats-officedocument.presentationml.slide+xml"/>
  <Override PartName="/ppt/slides/slide53.xml" ContentType="application/vnd.openxmlformats-officedocument.presentationml.slide+xml"/>
  <Override PartName="/ppt/slides/slide27.xml" ContentType="application/vnd.openxmlformats-officedocument.presentationml.slide+xml"/>
  <Override PartName="/ppt/slides/slide6.xml" ContentType="application/vnd.openxmlformats-officedocument.presentationml.slide+xml"/>
  <Override PartName="/ppt/slides/slide54.xml" ContentType="application/vnd.openxmlformats-officedocument.presentationml.slide+xml"/>
  <Override PartName="/ppt/slides/slide28.xml" ContentType="application/vnd.openxmlformats-officedocument.presentationml.slide+xml"/>
  <Override PartName="/ppt/slides/slide20.xml" ContentType="application/vnd.openxmlformats-officedocument.presentationml.slide+xml"/>
  <Override PartName="/ppt/slides/slide7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1.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10.xml" ContentType="application/vnd.openxmlformats-officedocument.presentationml.slide+xml"/>
  <Override PartName="/ppt/slides/slide69.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11.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49.xml" ContentType="application/vnd.openxmlformats-officedocument.presentationml.slide+xml"/>
  <Override PartName="/ppt/slides/slide64.xml" ContentType="application/vnd.openxmlformats-officedocument.presentationml.slide+xml"/>
  <Override PartName="/ppt/slides/slide14.xml" ContentType="application/vnd.openxmlformats-officedocument.presentationml.slide+xml"/>
  <Override PartName="/ppt/slides/slide67.xml" ContentType="application/vnd.openxmlformats-officedocument.presentationml.slide+xml"/>
  <Override PartName="/ppt/slides/slide15.xml" ContentType="application/vnd.openxmlformats-officedocument.presentationml.slide+xml"/>
  <Override PartName="/ppt/slides/slide6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38.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72.xml" ContentType="application/vnd.openxmlformats-officedocument.presentationml.slide+xml"/>
  <Override PartName="/ppt/slides/slide58.xml" ContentType="application/vnd.openxmlformats-officedocument.presentationml.slide+xml"/>
  <Override PartName="/ppt/slides/slide73.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59.xml" ContentType="application/vnd.openxmlformats-officedocument.presentationml.slide+xml"/>
  <Override PartName="/ppt/slides/slide74.xml" ContentType="application/vnd.openxmlformats-officedocument.presentationml.slide+xml"/>
  <Override PartName="/ppt/slides/slide65.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78.xml" ContentType="application/vnd.openxmlformats-officedocument.presentationml.slide+xml"/>
  <Override PartName="/ppt/slides/slide75.xml" ContentType="application/vnd.openxmlformats-officedocument.presentationml.slide+xml"/>
  <Override PartName="/ppt/slides/slide66.xml" ContentType="application/vnd.openxmlformats-officedocument.presentationml.slide+xml"/>
  <Override PartName="/ppt/slides/slide48.xml" ContentType="application/vnd.openxmlformats-officedocument.presentationml.slide+xml"/>
  <Override PartName="/ppt/slides/slide81.xml" ContentType="application/vnd.openxmlformats-officedocument.presentationml.slide+xml"/>
  <Override PartName="/ppt/notesSlides/_rels/notesSlide33.xml.rels" ContentType="application/vnd.openxmlformats-package.relationships+xml"/>
  <Override PartName="/ppt/notesSlides/_rels/notesSlide55.xml.rels" ContentType="application/vnd.openxmlformats-package.relationships+xml"/>
  <Override PartName="/ppt/notesSlides/_rels/notesSlide53.xml.rels" ContentType="application/vnd.openxmlformats-package.relationships+xml"/>
  <Override PartName="/ppt/notesSlides/_rels/notesSlide64.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_rels/notesSlide81.xml.rels" ContentType="application/vnd.openxmlformats-package.relationships+xml"/>
  <Override PartName="/ppt/notesSlides/_rels/notesSlide65.xml.rels" ContentType="application/vnd.openxmlformats-package.relationships+xml"/>
  <Override PartName="/ppt/notesSlides/_rels/notesSlide37.xml.rels" ContentType="application/vnd.openxmlformats-package.relationships+xml"/>
  <Override PartName="/ppt/notesSlides/_rels/notesSlide45.xml.rels" ContentType="application/vnd.openxmlformats-package.relationships+xml"/>
  <Override PartName="/ppt/notesSlides/_rels/notesSlide36.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32.xml.rels" ContentType="application/vnd.openxmlformats-package.relationships+xml"/>
  <Override PartName="/ppt/notesSlides/_rels/notesSlide80.xml.rels" ContentType="application/vnd.openxmlformats-package.relationships+xml"/>
  <Override PartName="/ppt/notesSlides/_rels/notesSlide16.xml.rels" ContentType="application/vnd.openxmlformats-package.relationships+xml"/>
  <Override PartName="/ppt/notesSlides/_rels/notesSlide75.xml.rels" ContentType="application/vnd.openxmlformats-package.relationships+xml"/>
  <Override PartName="/ppt/notesSlides/_rels/notesSlide27.xml.rels" ContentType="application/vnd.openxmlformats-package.relationships+xml"/>
  <Override PartName="/ppt/notesSlides/_rels/notesSlide38.xml.rels" ContentType="application/vnd.openxmlformats-package.relationships+xml"/>
  <Override PartName="/ppt/notesSlides/_rels/notesSlide51.xml.rels" ContentType="application/vnd.openxmlformats-package.relationships+xml"/>
  <Override PartName="/ppt/notesSlides/_rels/notesSlide40.xml.rels" ContentType="application/vnd.openxmlformats-package.relationships+xml"/>
  <Override PartName="/ppt/notesSlides/_rels/notesSlide4.xml.rels" ContentType="application/vnd.openxmlformats-package.relationships+xml"/>
  <Override PartName="/ppt/notesSlides/_rels/notesSlide25.xml.rels" ContentType="application/vnd.openxmlformats-package.relationships+xml"/>
  <Override PartName="/ppt/notesSlides/_rels/notesSlide73.xml.rels" ContentType="application/vnd.openxmlformats-package.relationships+xml"/>
  <Override PartName="/ppt/notesSlides/_rels/notesSlide18.xml.rels" ContentType="application/vnd.openxmlformats-package.relationships+xml"/>
  <Override PartName="/ppt/notesSlides/_rels/notesSlide66.xml.rels" ContentType="application/vnd.openxmlformats-package.relationships+xml"/>
  <Override PartName="/ppt/notesSlides/_rels/notesSlide10.xml.rels" ContentType="application/vnd.openxmlformats-package.relationships+xml"/>
  <Override PartName="/ppt/notesSlides/_rels/notesSlide79.xml.rels" ContentType="application/vnd.openxmlformats-package.relationships+xml"/>
  <Override PartName="/ppt/notesSlides/_rels/notesSlide24.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49.xml.rels" ContentType="application/vnd.openxmlformats-package.relationships+xml"/>
  <Override PartName="/ppt/notesSlides/_rels/notesSlide8.xml.rels" ContentType="application/vnd.openxmlformats-package.relationships+xml"/>
  <Override PartName="/ppt/notesSlides/_rels/notesSlide78.xml.rels" ContentType="application/vnd.openxmlformats-package.relationships+xml"/>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30.xml.rels" ContentType="application/vnd.openxmlformats-package.relationships+xml"/>
  <Override PartName="/ppt/notesSlides/_rels/notesSlide22.xml.rels" ContentType="application/vnd.openxmlformats-package.relationships+xml"/>
  <Override PartName="/ppt/notesSlides/_rels/notesSlide6.xml.rels" ContentType="application/vnd.openxmlformats-package.relationships+xml"/>
  <Override PartName="/ppt/notesSlides/_rels/notesSlide21.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_rels/notesSlide48.xml.rels" ContentType="application/vnd.openxmlformats-package.relationships+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75.xml" ContentType="application/vnd.openxmlformats-officedocument.presentationml.notesSlide+xml"/>
  <Override PartName="/ppt/notesSlides/notesSlide11.xml" ContentType="application/vnd.openxmlformats-officedocument.presentationml.notesSlide+xml"/>
  <Override PartName="/ppt/notesSlides/notesSlide66.xml" ContentType="application/vnd.openxmlformats-officedocument.presentationml.notesSlide+xml"/>
  <Override PartName="/ppt/notesSlides/notesSlide5.xml" ContentType="application/vnd.openxmlformats-officedocument.presentationml.notesSlide+xml"/>
  <Override PartName="/ppt/notesSlides/notesSlide48.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49.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79.xml" ContentType="application/vnd.openxmlformats-officedocument.presentationml.notesSlide+xml"/>
  <Override PartName="/ppt/notesSlides/notesSlide15.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51.xml" ContentType="application/vnd.openxmlformats-officedocument.presentationml.notesSlide+xml"/>
  <Override PartName="/ppt/notesSlides/notesSlide18.xml" ContentType="application/vnd.openxmlformats-officedocument.presentationml.notesSlide+xml"/>
  <Override PartName="/ppt/notesSlides/notesSlide33.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63.xml" ContentType="application/vnd.openxmlformats-officedocument.presentationml.notes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53.xml" ContentType="application/vnd.openxmlformats-officedocument.presentationml.notesSlide+xml"/>
  <Override PartName="/ppt/notesSlides/notesSlide73.xml" ContentType="application/vnd.openxmlformats-officedocument.presentationml.notesSlide+xml"/>
  <Override PartName="/ppt/notesSlides/notesSlide38.xml" ContentType="application/vnd.openxmlformats-officedocument.presentationml.notesSlide+xml"/>
  <Override PartName="/ppt/notesSlides/notesSlide25.xml" ContentType="application/vnd.openxmlformats-officedocument.presentationml.notesSlide+xml"/>
  <Override PartName="/ppt/notesSlides/notesSlide40.xml" ContentType="application/vnd.openxmlformats-officedocument.presentationml.notesSlide+xml"/>
  <Override PartName="/ppt/notesSlides/notesSlide80.xml" ContentType="application/vnd.openxmlformats-officedocument.presentationml.notesSlide+xml"/>
  <Override PartName="/ppt/notesSlides/notesSlide45.xml" ContentType="application/vnd.openxmlformats-officedocument.presentationml.notesSlide+xml"/>
  <Override PartName="/ppt/notesSlides/notesSlide37.xml" ContentType="application/vnd.openxmlformats-officedocument.presentationml.notesSlide+xml"/>
  <Override PartName="/ppt/notesSlides/notesSlide52.xml" ContentType="application/vnd.openxmlformats-officedocument.presentationml.notesSlide+xml"/>
  <Override PartName="/ppt/notesSlides/notesSlide10.xml" ContentType="application/vnd.openxmlformats-officedocument.presentationml.notesSlide+xml"/>
  <Override PartName="/ppt/notesSlides/notesSlide65.xml" ContentType="application/vnd.openxmlformats-officedocument.presentationml.notesSlide+xml"/>
  <Override PartName="/ppt/notesSlides/notesSlide55.xml" ContentType="application/vnd.openxmlformats-officedocument.presentationml.notesSlide+xml"/>
  <Override PartName="/ppt/notesSlides/notesSlide64.xml" ContentType="application/vnd.openxmlformats-officedocument.presentationml.notesSlide+xml"/>
  <Override PartName="/ppt/notesSlides/notesSlide16.xml" ContentType="application/vnd.openxmlformats-officedocument.presentationml.notesSlide+xml"/>
  <Override PartName="/ppt/notesSlides/notesSlide8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Lst>
  <p:sldSz cx="12192000" cy="6858000"/>
  <p:notesSz cx="6858000" cy="12192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latin typeface="Arial"/>
              </a:rPr>
              <a:t>Click to </a:t>
            </a:r>
            <a:r>
              <a:rPr b="0" lang="en-US" sz="4400" spc="-1" strike="noStrike">
                <a:latin typeface="Arial"/>
              </a:rPr>
              <a:t>move the </a:t>
            </a:r>
            <a:r>
              <a:rPr b="0" lang="en-US" sz="4400" spc="-1" strike="noStrike">
                <a:latin typeface="Arial"/>
              </a:rPr>
              <a:t>slide</a:t>
            </a:r>
            <a:endParaRPr b="0" lang="en-US"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1"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r>
              <a:rPr b="0" lang="en-US" sz="1400" spc="-1" strike="noStrike">
                <a:latin typeface="Times New Roman"/>
              </a:rPr>
              <a:t>&lt;date/time&gt;</a:t>
            </a:r>
            <a:endParaRPr b="0" lang="en-US" sz="1400" spc="-1" strike="noStrike">
              <a:latin typeface="Times New Roman"/>
            </a:endParaRPr>
          </a:p>
        </p:txBody>
      </p:sp>
      <p:sp>
        <p:nvSpPr>
          <p:cNvPr id="42"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3"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fld id="{724D6BA6-B053-4075-A479-CE9E2E338F9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0" y="0"/>
            <a:ext cx="0" cy="0"/>
          </a:xfrm>
          <a:prstGeom prst="rect">
            <a:avLst/>
          </a:prstGeom>
          <a:ln w="0">
            <a:noFill/>
          </a:ln>
        </p:spPr>
      </p:sp>
      <p:sp>
        <p:nvSpPr>
          <p:cNvPr id="835"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endParaRPr b="0" lang="en-US" sz="20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EX1 : App Hello World</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https://raw.githubusercontent.com/reactjs/reactjs.org/master/static/html/single-file-example.html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https://codesandbox.io/s/new?file=/src/index.js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https://stackblitz.com/edit/react-xehmtp?file=src%2FApp.js</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https://www.codecademy.com/articles/react-virtual-dom</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836"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0" y="0"/>
            <a:ext cx="0" cy="0"/>
          </a:xfrm>
          <a:prstGeom prst="rect">
            <a:avLst/>
          </a:prstGeom>
          <a:ln w="0">
            <a:noFill/>
          </a:ln>
        </p:spPr>
      </p:sp>
      <p:sp>
        <p:nvSpPr>
          <p:cNvPr id="838"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fr-FR" sz="2000" spc="-1" strike="noStrike">
                <a:solidFill>
                  <a:srgbClr val="000000"/>
                </a:solidFill>
                <a:latin typeface="Arial"/>
              </a:rPr>
              <a:t>Ex 2 : plusieurs composants</a:t>
            </a:r>
            <a:endParaRPr b="0" lang="en-US" sz="2000" spc="-1" strike="noStrike">
              <a:latin typeface="Arial"/>
            </a:endParaRPr>
          </a:p>
        </p:txBody>
      </p:sp>
      <p:sp>
        <p:nvSpPr>
          <p:cNvPr id="839"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0" y="0"/>
            <a:ext cx="0" cy="0"/>
          </a:xfrm>
          <a:prstGeom prst="rect">
            <a:avLst/>
          </a:prstGeom>
          <a:ln w="0">
            <a:noFill/>
          </a:ln>
        </p:spPr>
      </p:sp>
      <p:sp>
        <p:nvSpPr>
          <p:cNvPr id="841"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https://material-ui.com/</a:t>
            </a:r>
            <a:endParaRPr b="0" lang="en-US" sz="1200" spc="-1" strike="noStrike">
              <a:latin typeface="Arial"/>
            </a:endParaRPr>
          </a:p>
        </p:txBody>
      </p:sp>
      <p:sp>
        <p:nvSpPr>
          <p:cNvPr id="842"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0" y="0"/>
            <a:ext cx="0" cy="0"/>
          </a:xfrm>
          <a:prstGeom prst="rect">
            <a:avLst/>
          </a:prstGeom>
          <a:ln w="0">
            <a:noFill/>
          </a:ln>
        </p:spPr>
      </p:sp>
      <p:sp>
        <p:nvSpPr>
          <p:cNvPr id="844"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https://reactjs.org/docs/components-and-props.html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845"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0" y="0"/>
            <a:ext cx="0" cy="0"/>
          </a:xfrm>
          <a:prstGeom prst="rect">
            <a:avLst/>
          </a:prstGeom>
          <a:ln w="0">
            <a:noFill/>
          </a:ln>
        </p:spPr>
      </p:sp>
      <p:sp>
        <p:nvSpPr>
          <p:cNvPr id="847"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https://www.javascriptstuff.com/component-communication/#3-callback-functions</a:t>
            </a:r>
            <a:endParaRPr b="0" lang="en-US" sz="1200" spc="-1" strike="noStrike">
              <a:latin typeface="Arial"/>
            </a:endParaRPr>
          </a:p>
        </p:txBody>
      </p:sp>
      <p:sp>
        <p:nvSpPr>
          <p:cNvPr id="848"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0" y="0"/>
            <a:ext cx="0" cy="0"/>
          </a:xfrm>
          <a:prstGeom prst="rect">
            <a:avLst/>
          </a:prstGeom>
          <a:ln w="0">
            <a:noFill/>
          </a:ln>
        </p:spPr>
      </p:sp>
      <p:sp>
        <p:nvSpPr>
          <p:cNvPr id="850"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https://reactjs.org/docs/introducing-jsx.html</a:t>
            </a:r>
            <a:endParaRPr b="0" lang="en-US" sz="1200" spc="-1" strike="noStrike">
              <a:latin typeface="Arial"/>
            </a:endParaRPr>
          </a:p>
        </p:txBody>
      </p:sp>
      <p:sp>
        <p:nvSpPr>
          <p:cNvPr id="851"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0" y="0"/>
            <a:ext cx="0" cy="0"/>
          </a:xfrm>
          <a:prstGeom prst="rect">
            <a:avLst/>
          </a:prstGeom>
          <a:ln w="0">
            <a:noFill/>
          </a:ln>
        </p:spPr>
      </p:sp>
      <p:sp>
        <p:nvSpPr>
          <p:cNvPr id="853"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https://reactjs.org/docs/hooks-</a:t>
            </a:r>
            <a:r>
              <a:rPr b="0" lang="en-US" sz="1200" spc="-1" strike="noStrike">
                <a:solidFill>
                  <a:srgbClr val="000000"/>
                </a:solidFill>
                <a:latin typeface="Arial"/>
                <a:ea typeface="Arial"/>
              </a:rPr>
              <a:t>state.html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https://reactjs.org/docs/hooks-</a:t>
            </a:r>
            <a:r>
              <a:rPr b="0" lang="en-US" sz="1200" spc="-1" strike="noStrike">
                <a:solidFill>
                  <a:srgbClr val="000000"/>
                </a:solidFill>
                <a:latin typeface="Arial"/>
                <a:ea typeface="Arial"/>
              </a:rPr>
              <a:t>rules.html</a:t>
            </a:r>
            <a:endParaRPr b="0" lang="en-US" sz="1200" spc="-1" strike="noStrike">
              <a:latin typeface="Arial"/>
            </a:endParaRPr>
          </a:p>
        </p:txBody>
      </p:sp>
      <p:sp>
        <p:nvSpPr>
          <p:cNvPr id="854"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360" y="-360"/>
            <a:ext cx="360" cy="360"/>
          </a:xfrm>
          <a:prstGeom prst="rect">
            <a:avLst/>
          </a:prstGeom>
          <a:ln w="0">
            <a:noFill/>
          </a:ln>
        </p:spPr>
      </p:sp>
      <p:sp>
        <p:nvSpPr>
          <p:cNvPr id="856"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https://reactjs.org/docs/hooks-state.html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https://reactjs.org/docs/hooks-rules.html</a:t>
            </a:r>
            <a:endParaRPr b="0" lang="en-US" sz="1200" spc="-1" strike="noStrike">
              <a:latin typeface="Arial"/>
            </a:endParaRPr>
          </a:p>
        </p:txBody>
      </p:sp>
      <p:sp>
        <p:nvSpPr>
          <p:cNvPr id="857"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360" y="-360"/>
            <a:ext cx="360" cy="360"/>
          </a:xfrm>
          <a:prstGeom prst="rect">
            <a:avLst/>
          </a:prstGeom>
          <a:ln w="0">
            <a:noFill/>
          </a:ln>
        </p:spPr>
      </p:sp>
      <p:sp>
        <p:nvSpPr>
          <p:cNvPr id="859"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https://reactjs.org/docs/hooks-state.html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https://reactjs.org/docs/hooks-rules.html</a:t>
            </a:r>
            <a:endParaRPr b="0" lang="en-US" sz="1200" spc="-1" strike="noStrike">
              <a:latin typeface="Arial"/>
            </a:endParaRPr>
          </a:p>
        </p:txBody>
      </p:sp>
      <p:sp>
        <p:nvSpPr>
          <p:cNvPr id="860"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360" y="-360"/>
            <a:ext cx="360" cy="360"/>
          </a:xfrm>
          <a:prstGeom prst="rect">
            <a:avLst/>
          </a:prstGeom>
          <a:ln w="0">
            <a:noFill/>
          </a:ln>
        </p:spPr>
      </p:sp>
      <p:sp>
        <p:nvSpPr>
          <p:cNvPr id="862"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https://reactjs.org/docs/hooks-state.html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https://reactjs.org/docs/hooks-rules.html</a:t>
            </a:r>
            <a:endParaRPr b="0" lang="en-US" sz="1200" spc="-1" strike="noStrike">
              <a:latin typeface="Arial"/>
            </a:endParaRPr>
          </a:p>
        </p:txBody>
      </p:sp>
      <p:sp>
        <p:nvSpPr>
          <p:cNvPr id="863"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360" y="-360"/>
            <a:ext cx="360" cy="360"/>
          </a:xfrm>
          <a:prstGeom prst="rect">
            <a:avLst/>
          </a:prstGeom>
          <a:ln w="0">
            <a:noFill/>
          </a:ln>
        </p:spPr>
      </p:sp>
      <p:sp>
        <p:nvSpPr>
          <p:cNvPr id="865"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https://reactjs.org/docs/hooks-state.html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https://reactjs.org/docs/hooks-rules.html</a:t>
            </a:r>
            <a:endParaRPr b="0" lang="en-US" sz="1200" spc="-1" strike="noStrike">
              <a:latin typeface="Arial"/>
            </a:endParaRPr>
          </a:p>
        </p:txBody>
      </p:sp>
      <p:sp>
        <p:nvSpPr>
          <p:cNvPr id="866"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sldImg"/>
          </p:nvPr>
        </p:nvSpPr>
        <p:spPr>
          <a:xfrm>
            <a:off x="-360" y="-360"/>
            <a:ext cx="360" cy="360"/>
          </a:xfrm>
          <a:prstGeom prst="rect">
            <a:avLst/>
          </a:prstGeom>
          <a:ln w="0">
            <a:noFill/>
          </a:ln>
        </p:spPr>
      </p:sp>
      <p:sp>
        <p:nvSpPr>
          <p:cNvPr id="868"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https://reactjs.org/docs/hooks-state.html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https://reactjs.org/docs/hooks-rules.html</a:t>
            </a:r>
            <a:endParaRPr b="0" lang="en-US" sz="1200" spc="-1" strike="noStrike">
              <a:latin typeface="Arial"/>
            </a:endParaRPr>
          </a:p>
        </p:txBody>
      </p:sp>
      <p:sp>
        <p:nvSpPr>
          <p:cNvPr id="869"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0" y="0"/>
            <a:ext cx="0" cy="0"/>
          </a:xfrm>
          <a:prstGeom prst="rect">
            <a:avLst/>
          </a:prstGeom>
          <a:ln w="0">
            <a:noFill/>
          </a:ln>
        </p:spPr>
      </p:sp>
      <p:sp>
        <p:nvSpPr>
          <p:cNvPr id="871"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https://reactjs.org/docs/hooks-state.html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https://reactjs.org/docs/hooks-rules.html</a:t>
            </a:r>
            <a:endParaRPr b="0" lang="en-US" sz="1200" spc="-1" strike="noStrike">
              <a:latin typeface="Arial"/>
            </a:endParaRPr>
          </a:p>
        </p:txBody>
      </p:sp>
      <p:sp>
        <p:nvSpPr>
          <p:cNvPr id="872"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sldImg"/>
          </p:nvPr>
        </p:nvSpPr>
        <p:spPr>
          <a:xfrm>
            <a:off x="0" y="0"/>
            <a:ext cx="0" cy="0"/>
          </a:xfrm>
          <a:prstGeom prst="rect">
            <a:avLst/>
          </a:prstGeom>
          <a:ln w="0">
            <a:noFill/>
          </a:ln>
        </p:spPr>
      </p:sp>
      <p:sp>
        <p:nvSpPr>
          <p:cNvPr id="874"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https://reactjs.org/docs/hooks-state.html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https://reactjs.org/docs/hooks-rules.html</a:t>
            </a:r>
            <a:endParaRPr b="0" lang="en-US" sz="1200" spc="-1" strike="noStrike">
              <a:latin typeface="Arial"/>
            </a:endParaRPr>
          </a:p>
        </p:txBody>
      </p:sp>
      <p:sp>
        <p:nvSpPr>
          <p:cNvPr id="875"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0" y="0"/>
            <a:ext cx="0" cy="0"/>
          </a:xfrm>
          <a:prstGeom prst="rect">
            <a:avLst/>
          </a:prstGeom>
          <a:ln w="0">
            <a:noFill/>
          </a:ln>
        </p:spPr>
      </p:sp>
      <p:sp>
        <p:nvSpPr>
          <p:cNvPr id="877"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https://medium.com/technofunnel/working-with-react-pure-components-166ded26ae48</a:t>
            </a:r>
            <a:endParaRPr b="0" lang="en-US" sz="1200" spc="-1" strike="noStrike">
              <a:latin typeface="Arial"/>
            </a:endParaRPr>
          </a:p>
        </p:txBody>
      </p:sp>
      <p:sp>
        <p:nvSpPr>
          <p:cNvPr id="878"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0" y="0"/>
            <a:ext cx="0" cy="0"/>
          </a:xfrm>
          <a:prstGeom prst="rect">
            <a:avLst/>
          </a:prstGeom>
          <a:ln w="0">
            <a:noFill/>
          </a:ln>
        </p:spPr>
      </p:sp>
      <p:sp>
        <p:nvSpPr>
          <p:cNvPr id="880"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https://lucybain.com/blog/2017/react-js-when-to-rerender/</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https://reactjs.org/docs/state-and-lifecycle.html</a:t>
            </a:r>
            <a:endParaRPr b="0" lang="en-US" sz="1200" spc="-1" strike="noStrike">
              <a:latin typeface="Arial"/>
            </a:endParaRPr>
          </a:p>
        </p:txBody>
      </p:sp>
      <p:sp>
        <p:nvSpPr>
          <p:cNvPr id="881"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0" y="0"/>
            <a:ext cx="0" cy="0"/>
          </a:xfrm>
          <a:prstGeom prst="rect">
            <a:avLst/>
          </a:prstGeom>
          <a:ln w="0">
            <a:noFill/>
          </a:ln>
        </p:spPr>
      </p:sp>
      <p:sp>
        <p:nvSpPr>
          <p:cNvPr id="883"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https://lucybain.com/blog/2017/react-js-when-to-rerender/</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https://reactjs.org/docs/state-and-lifecycle.html</a:t>
            </a:r>
            <a:endParaRPr b="0" lang="en-US" sz="1200" spc="-1" strike="noStrike">
              <a:latin typeface="Arial"/>
            </a:endParaRPr>
          </a:p>
        </p:txBody>
      </p:sp>
      <p:sp>
        <p:nvSpPr>
          <p:cNvPr id="884"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0" y="0"/>
            <a:ext cx="0" cy="0"/>
          </a:xfrm>
          <a:prstGeom prst="rect">
            <a:avLst/>
          </a:prstGeom>
          <a:ln w="0">
            <a:noFill/>
          </a:ln>
        </p:spPr>
      </p:sp>
      <p:sp>
        <p:nvSpPr>
          <p:cNvPr id="886"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https://blog.logrocket.com/immutability-in-react-ebe55253a1cc/</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https://flaviocopes.com/react-immutability/</a:t>
            </a:r>
            <a:endParaRPr b="0" lang="en-US" sz="1200" spc="-1" strike="noStrike">
              <a:latin typeface="Arial"/>
            </a:endParaRPr>
          </a:p>
        </p:txBody>
      </p:sp>
      <p:sp>
        <p:nvSpPr>
          <p:cNvPr id="887"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0" y="0"/>
            <a:ext cx="0" cy="0"/>
          </a:xfrm>
          <a:prstGeom prst="rect">
            <a:avLst/>
          </a:prstGeom>
          <a:ln w="0">
            <a:noFill/>
          </a:ln>
        </p:spPr>
      </p:sp>
      <p:sp>
        <p:nvSpPr>
          <p:cNvPr id="889"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https://reactjs.org/docs/handling-events.html</a:t>
            </a:r>
            <a:endParaRPr b="0" lang="en-US" sz="1200" spc="-1" strike="noStrike">
              <a:latin typeface="Arial"/>
            </a:endParaRPr>
          </a:p>
        </p:txBody>
      </p:sp>
      <p:sp>
        <p:nvSpPr>
          <p:cNvPr id="890"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sldImg"/>
          </p:nvPr>
        </p:nvSpPr>
        <p:spPr>
          <a:xfrm>
            <a:off x="0" y="0"/>
            <a:ext cx="0" cy="0"/>
          </a:xfrm>
          <a:prstGeom prst="rect">
            <a:avLst/>
          </a:prstGeom>
          <a:ln w="0">
            <a:noFill/>
          </a:ln>
        </p:spPr>
      </p:sp>
      <p:sp>
        <p:nvSpPr>
          <p:cNvPr id="892"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https://reactjs.org/docs/handling-events.html</a:t>
            </a:r>
            <a:endParaRPr b="0" lang="en-US" sz="1200" spc="-1" strike="noStrike">
              <a:latin typeface="Arial"/>
            </a:endParaRPr>
          </a:p>
        </p:txBody>
      </p:sp>
      <p:sp>
        <p:nvSpPr>
          <p:cNvPr id="893"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0" y="0"/>
            <a:ext cx="0" cy="0"/>
          </a:xfrm>
          <a:prstGeom prst="rect">
            <a:avLst/>
          </a:prstGeom>
          <a:ln w="0">
            <a:noFill/>
          </a:ln>
        </p:spPr>
      </p:sp>
      <p:sp>
        <p:nvSpPr>
          <p:cNvPr id="895"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https://reactjs.org/docs/handling-events.html</a:t>
            </a:r>
            <a:endParaRPr b="0" lang="en-US" sz="1200" spc="-1" strike="noStrike">
              <a:latin typeface="Arial"/>
            </a:endParaRPr>
          </a:p>
        </p:txBody>
      </p:sp>
      <p:sp>
        <p:nvSpPr>
          <p:cNvPr id="896"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0" y="0"/>
            <a:ext cx="0" cy="0"/>
          </a:xfrm>
          <a:prstGeom prst="rect">
            <a:avLst/>
          </a:prstGeom>
          <a:ln w="0">
            <a:noFill/>
          </a:ln>
        </p:spPr>
      </p:sp>
      <p:sp>
        <p:nvSpPr>
          <p:cNvPr id="820"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learn by doing : </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https://reactjs.org/tutorial/tutorial.html#setup-for-the-tutorial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step by step</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https://reactjs.org/docs/hello-world.html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https://reactjs.org/docs/react-api.html</a:t>
            </a:r>
            <a:endParaRPr b="0" lang="en-US" sz="1200" spc="-1" strike="noStrike">
              <a:latin typeface="Arial"/>
            </a:endParaRPr>
          </a:p>
        </p:txBody>
      </p:sp>
      <p:sp>
        <p:nvSpPr>
          <p:cNvPr id="821"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sldImg"/>
          </p:nvPr>
        </p:nvSpPr>
        <p:spPr>
          <a:xfrm>
            <a:off x="0" y="0"/>
            <a:ext cx="0" cy="0"/>
          </a:xfrm>
          <a:prstGeom prst="rect">
            <a:avLst/>
          </a:prstGeom>
          <a:ln w="0">
            <a:noFill/>
          </a:ln>
        </p:spPr>
      </p:sp>
      <p:sp>
        <p:nvSpPr>
          <p:cNvPr id="898"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https://reactjs.org/docs/handling-events.html</a:t>
            </a:r>
            <a:endParaRPr b="0" lang="en-US" sz="1200" spc="-1" strike="noStrike">
              <a:latin typeface="Arial"/>
            </a:endParaRPr>
          </a:p>
        </p:txBody>
      </p:sp>
      <p:sp>
        <p:nvSpPr>
          <p:cNvPr id="899"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0" y="0"/>
            <a:ext cx="0" cy="0"/>
          </a:xfrm>
          <a:prstGeom prst="rect">
            <a:avLst/>
          </a:prstGeom>
          <a:ln w="0">
            <a:noFill/>
          </a:ln>
        </p:spPr>
      </p:sp>
      <p:sp>
        <p:nvSpPr>
          <p:cNvPr id="901"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https://reactjs.org/docs/faq-ajax.html</a:t>
            </a:r>
            <a:endParaRPr b="0" lang="en-US" sz="1200" spc="-1" strike="noStrike">
              <a:latin typeface="Arial"/>
            </a:endParaRPr>
          </a:p>
        </p:txBody>
      </p:sp>
      <p:sp>
        <p:nvSpPr>
          <p:cNvPr id="902"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0" y="0"/>
            <a:ext cx="0" cy="0"/>
          </a:xfrm>
          <a:prstGeom prst="rect">
            <a:avLst/>
          </a:prstGeom>
          <a:ln w="0">
            <a:noFill/>
          </a:ln>
        </p:spPr>
      </p:sp>
      <p:sp>
        <p:nvSpPr>
          <p:cNvPr id="904"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https://reactjs.org/docs/forms.html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https://jsonplaceholder.typicode.com/guide/</a:t>
            </a:r>
            <a:endParaRPr b="0" lang="en-US" sz="1200" spc="-1" strike="noStrike">
              <a:latin typeface="Arial"/>
            </a:endParaRPr>
          </a:p>
        </p:txBody>
      </p:sp>
      <p:sp>
        <p:nvSpPr>
          <p:cNvPr id="905"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0" y="0"/>
            <a:ext cx="0" cy="0"/>
          </a:xfrm>
          <a:prstGeom prst="rect">
            <a:avLst/>
          </a:prstGeom>
          <a:ln w="0">
            <a:noFill/>
          </a:ln>
        </p:spPr>
      </p:sp>
      <p:sp>
        <p:nvSpPr>
          <p:cNvPr id="907"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https://reactjs.org/docs/forms.html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https://jsonplaceholder.typicode.com/guide/</a:t>
            </a:r>
            <a:endParaRPr b="0" lang="en-US" sz="1200" spc="-1" strike="noStrike">
              <a:latin typeface="Arial"/>
            </a:endParaRPr>
          </a:p>
        </p:txBody>
      </p:sp>
      <p:sp>
        <p:nvSpPr>
          <p:cNvPr id="908"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0" y="0"/>
            <a:ext cx="0" cy="0"/>
          </a:xfrm>
          <a:prstGeom prst="rect">
            <a:avLst/>
          </a:prstGeom>
          <a:ln w="0">
            <a:noFill/>
          </a:ln>
        </p:spPr>
      </p:sp>
      <p:sp>
        <p:nvSpPr>
          <p:cNvPr id="823"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https://en.wikipedia.org/wiki/ECMAScript</a:t>
            </a:r>
            <a:endParaRPr b="0" lang="en-US" sz="1200" spc="-1" strike="noStrike">
              <a:latin typeface="Arial"/>
            </a:endParaRPr>
          </a:p>
        </p:txBody>
      </p:sp>
      <p:sp>
        <p:nvSpPr>
          <p:cNvPr id="824"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0" y="0"/>
            <a:ext cx="0" cy="0"/>
          </a:xfrm>
          <a:prstGeom prst="rect">
            <a:avLst/>
          </a:prstGeom>
          <a:ln w="0">
            <a:noFill/>
          </a:ln>
        </p:spPr>
      </p:sp>
      <p:sp>
        <p:nvSpPr>
          <p:cNvPr id="910"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https://reactjs.org/docs/forms.html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https://jsonplaceholder.typicode.com/guide/</a:t>
            </a:r>
            <a:endParaRPr b="0" lang="en-US" sz="1200" spc="-1" strike="noStrike">
              <a:latin typeface="Arial"/>
            </a:endParaRPr>
          </a:p>
        </p:txBody>
      </p:sp>
      <p:sp>
        <p:nvSpPr>
          <p:cNvPr id="911"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0" y="0"/>
            <a:ext cx="0" cy="0"/>
          </a:xfrm>
          <a:prstGeom prst="rect">
            <a:avLst/>
          </a:prstGeom>
          <a:ln w="0">
            <a:noFill/>
          </a:ln>
        </p:spPr>
      </p:sp>
      <p:sp>
        <p:nvSpPr>
          <p:cNvPr id="913"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https://reactjs.org/docs/forms.html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https://jsonplaceholder.typicode.com/guide/</a:t>
            </a:r>
            <a:endParaRPr b="0" lang="en-US" sz="1200" spc="-1" strike="noStrike">
              <a:latin typeface="Arial"/>
            </a:endParaRPr>
          </a:p>
        </p:txBody>
      </p:sp>
      <p:sp>
        <p:nvSpPr>
          <p:cNvPr id="914"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sldImg"/>
          </p:nvPr>
        </p:nvSpPr>
        <p:spPr>
          <a:xfrm>
            <a:off x="0" y="0"/>
            <a:ext cx="0" cy="0"/>
          </a:xfrm>
          <a:prstGeom prst="rect">
            <a:avLst/>
          </a:prstGeom>
          <a:ln w="0">
            <a:noFill/>
          </a:ln>
        </p:spPr>
      </p:sp>
      <p:sp>
        <p:nvSpPr>
          <p:cNvPr id="916"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https://reactjs.org/docs/forms.html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https://jsonplaceholder.typicode.com/guide/</a:t>
            </a:r>
            <a:endParaRPr b="0" lang="en-US" sz="1200" spc="-1" strike="noStrike">
              <a:latin typeface="Arial"/>
            </a:endParaRPr>
          </a:p>
        </p:txBody>
      </p:sp>
      <p:sp>
        <p:nvSpPr>
          <p:cNvPr id="917"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0" y="0"/>
            <a:ext cx="0" cy="0"/>
          </a:xfrm>
          <a:prstGeom prst="rect">
            <a:avLst/>
          </a:prstGeom>
          <a:ln w="0">
            <a:noFill/>
          </a:ln>
        </p:spPr>
      </p:sp>
      <p:sp>
        <p:nvSpPr>
          <p:cNvPr id="919"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https://redux.js.org/tutorials/essentials/part-1-overview-concepts</a:t>
            </a:r>
            <a:endParaRPr b="0" lang="en-US" sz="1200" spc="-1" strike="noStrike">
              <a:latin typeface="Arial"/>
            </a:endParaRPr>
          </a:p>
        </p:txBody>
      </p:sp>
      <p:sp>
        <p:nvSpPr>
          <p:cNvPr id="920"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0" y="0"/>
            <a:ext cx="0" cy="0"/>
          </a:xfrm>
          <a:prstGeom prst="rect">
            <a:avLst/>
          </a:prstGeom>
          <a:ln w="0">
            <a:noFill/>
          </a:ln>
        </p:spPr>
      </p:sp>
      <p:sp>
        <p:nvSpPr>
          <p:cNvPr id="826"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https://babeljs.io/docs/en/</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https://webpack.js.org/concepts/</a:t>
            </a:r>
            <a:endParaRPr b="0" lang="en-US" sz="1200" spc="-1" strike="noStrike">
              <a:latin typeface="Arial"/>
            </a:endParaRPr>
          </a:p>
        </p:txBody>
      </p:sp>
      <p:sp>
        <p:nvSpPr>
          <p:cNvPr id="827"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sldImg"/>
          </p:nvPr>
        </p:nvSpPr>
        <p:spPr>
          <a:xfrm>
            <a:off x="0" y="0"/>
            <a:ext cx="0" cy="0"/>
          </a:xfrm>
          <a:prstGeom prst="rect">
            <a:avLst/>
          </a:prstGeom>
          <a:ln w="0">
            <a:noFill/>
          </a:ln>
        </p:spPr>
      </p:sp>
      <p:sp>
        <p:nvSpPr>
          <p:cNvPr id="922"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https://reactjs.org/docs/thinking-in-react.html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https://putaindecode.io/articles/flux-qu-est-ce-que-c-est/</a:t>
            </a:r>
            <a:endParaRPr b="0" lang="en-US" sz="1200" spc="-1" strike="noStrike">
              <a:latin typeface="Arial"/>
            </a:endParaRPr>
          </a:p>
        </p:txBody>
      </p:sp>
      <p:sp>
        <p:nvSpPr>
          <p:cNvPr id="923"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0" y="0"/>
            <a:ext cx="0" cy="0"/>
          </a:xfrm>
          <a:prstGeom prst="rect">
            <a:avLst/>
          </a:prstGeom>
          <a:ln w="0">
            <a:noFill/>
          </a:ln>
        </p:spPr>
      </p:sp>
      <p:sp>
        <p:nvSpPr>
          <p:cNvPr id="925"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https://reactjs.org/docs/thinking-in-react.html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https://putaindecode.io/articles/flux-qu-est-ce-que-c-est/</a:t>
            </a:r>
            <a:endParaRPr b="0" lang="en-US" sz="1200" spc="-1" strike="noStrike">
              <a:latin typeface="Arial"/>
            </a:endParaRPr>
          </a:p>
        </p:txBody>
      </p:sp>
      <p:sp>
        <p:nvSpPr>
          <p:cNvPr id="926"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sldImg"/>
          </p:nvPr>
        </p:nvSpPr>
        <p:spPr>
          <a:xfrm>
            <a:off x="0" y="0"/>
            <a:ext cx="0" cy="0"/>
          </a:xfrm>
          <a:prstGeom prst="rect">
            <a:avLst/>
          </a:prstGeom>
          <a:ln w="0">
            <a:noFill/>
          </a:ln>
        </p:spPr>
      </p:sp>
      <p:sp>
        <p:nvSpPr>
          <p:cNvPr id="928"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https://reactjs.org/docs/thinking-in-react.html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https://putaindecode.io/articles/flux-qu-est-ce-que-c-est/</a:t>
            </a:r>
            <a:endParaRPr b="0" lang="en-US" sz="1200" spc="-1" strike="noStrike">
              <a:latin typeface="Arial"/>
            </a:endParaRPr>
          </a:p>
        </p:txBody>
      </p:sp>
      <p:sp>
        <p:nvSpPr>
          <p:cNvPr id="929"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sldImg"/>
          </p:nvPr>
        </p:nvSpPr>
        <p:spPr>
          <a:xfrm>
            <a:off x="0" y="0"/>
            <a:ext cx="0" cy="0"/>
          </a:xfrm>
          <a:prstGeom prst="rect">
            <a:avLst/>
          </a:prstGeom>
          <a:ln w="0">
            <a:noFill/>
          </a:ln>
        </p:spPr>
      </p:sp>
      <p:sp>
        <p:nvSpPr>
          <p:cNvPr id="931"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https://reactjs.org/docs/thinking-in-react.html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https://putaindecode.io/articles/flux-qu-est-ce-que-c-est/</a:t>
            </a:r>
            <a:endParaRPr b="0" lang="en-US" sz="1200" spc="-1" strike="noStrike">
              <a:latin typeface="Arial"/>
            </a:endParaRPr>
          </a:p>
        </p:txBody>
      </p:sp>
      <p:sp>
        <p:nvSpPr>
          <p:cNvPr id="932"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0" y="0"/>
            <a:ext cx="0" cy="0"/>
          </a:xfrm>
          <a:prstGeom prst="rect">
            <a:avLst/>
          </a:prstGeom>
          <a:ln w="0">
            <a:noFill/>
          </a:ln>
        </p:spPr>
      </p:sp>
      <p:sp>
        <p:nvSpPr>
          <p:cNvPr id="829"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https://docs.npmjs.com/getting-started/</a:t>
            </a:r>
            <a:endParaRPr b="0" lang="en-US" sz="1200" spc="-1" strike="noStrike">
              <a:latin typeface="Arial"/>
            </a:endParaRPr>
          </a:p>
        </p:txBody>
      </p:sp>
      <p:sp>
        <p:nvSpPr>
          <p:cNvPr id="830"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sldImg"/>
          </p:nvPr>
        </p:nvSpPr>
        <p:spPr>
          <a:xfrm>
            <a:off x="0" y="0"/>
            <a:ext cx="0" cy="0"/>
          </a:xfrm>
          <a:prstGeom prst="rect">
            <a:avLst/>
          </a:prstGeom>
          <a:ln w="0">
            <a:noFill/>
          </a:ln>
        </p:spPr>
      </p:sp>
      <p:sp>
        <p:nvSpPr>
          <p:cNvPr id="934"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050" spc="-1" strike="noStrike">
                <a:solidFill>
                  <a:srgbClr val="000000"/>
                </a:solidFill>
                <a:latin typeface="Montserrat"/>
                <a:ea typeface="Montserrat"/>
              </a:rPr>
              <a:t>https://medium.com/capital-one-tech/why-everyone-is-talking-about-isomorphic-universal-javascript-and-why-it-matters-38c07c87905</a:t>
            </a:r>
            <a:endParaRPr b="0" lang="en-US" sz="1050" spc="-1" strike="noStrike">
              <a:latin typeface="Arial"/>
            </a:endParaRPr>
          </a:p>
          <a:p>
            <a:pPr marL="216000" indent="-216000">
              <a:lnSpc>
                <a:spcPct val="100000"/>
              </a:lnSpc>
              <a:tabLst>
                <a:tab algn="l" pos="0"/>
              </a:tabLst>
            </a:pPr>
            <a:r>
              <a:rPr b="0" lang="en-US" sz="1050" spc="-1" strike="noStrike">
                <a:solidFill>
                  <a:srgbClr val="000000"/>
                </a:solidFill>
                <a:latin typeface="Montserrat"/>
                <a:ea typeface="Montserrat"/>
              </a:rPr>
              <a:t>https://reactjs.org/docs/react-dom-server.html</a:t>
            </a:r>
            <a:endParaRPr b="0" lang="en-US" sz="1050" spc="-1" strike="noStrike">
              <a:latin typeface="Arial"/>
            </a:endParaRPr>
          </a:p>
        </p:txBody>
      </p:sp>
      <p:sp>
        <p:nvSpPr>
          <p:cNvPr id="935"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PlaceHolder 1"/>
          <p:cNvSpPr>
            <a:spLocks noGrp="1"/>
          </p:cNvSpPr>
          <p:nvPr>
            <p:ph type="sldImg"/>
          </p:nvPr>
        </p:nvSpPr>
        <p:spPr>
          <a:xfrm>
            <a:off x="0" y="0"/>
            <a:ext cx="0" cy="0"/>
          </a:xfrm>
          <a:prstGeom prst="rect">
            <a:avLst/>
          </a:prstGeom>
          <a:ln w="0">
            <a:noFill/>
          </a:ln>
        </p:spPr>
      </p:sp>
      <p:sp>
        <p:nvSpPr>
          <p:cNvPr id="937"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https://marmelab.com/react-admin/Tutorial.html</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https://marmelab.com/react-admin-demo/#/</a:t>
            </a:r>
            <a:endParaRPr b="0" lang="en-US" sz="1200" spc="-1" strike="noStrike">
              <a:latin typeface="Arial"/>
            </a:endParaRPr>
          </a:p>
        </p:txBody>
      </p:sp>
      <p:sp>
        <p:nvSpPr>
          <p:cNvPr id="938"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sldImg"/>
          </p:nvPr>
        </p:nvSpPr>
        <p:spPr>
          <a:xfrm>
            <a:off x="0" y="0"/>
            <a:ext cx="0" cy="0"/>
          </a:xfrm>
          <a:prstGeom prst="rect">
            <a:avLst/>
          </a:prstGeom>
          <a:ln w="0">
            <a:noFill/>
          </a:ln>
        </p:spPr>
      </p:sp>
      <p:sp>
        <p:nvSpPr>
          <p:cNvPr id="940"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fr-FR" sz="2000" spc="-1" strike="noStrike">
                <a:solidFill>
                  <a:srgbClr val="000000"/>
                </a:solidFill>
                <a:latin typeface="Arial"/>
              </a:rPr>
              <a:t>perf tool </a:t>
            </a:r>
            <a:r>
              <a:rPr b="0" lang="en-US" sz="1200" spc="-1" strike="noStrike">
                <a:solidFill>
                  <a:srgbClr val="000000"/>
                </a:solidFill>
                <a:latin typeface="Arial"/>
                <a:ea typeface="Arial"/>
              </a:rPr>
              <a:t>https://reactjs.org/docs/perf.html</a:t>
            </a:r>
            <a:endParaRPr b="0" lang="en-US" sz="1200" spc="-1" strike="noStrike">
              <a:latin typeface="Arial"/>
            </a:endParaRPr>
          </a:p>
        </p:txBody>
      </p:sp>
      <p:sp>
        <p:nvSpPr>
          <p:cNvPr id="941"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0" y="0"/>
            <a:ext cx="0" cy="0"/>
          </a:xfrm>
          <a:prstGeom prst="rect">
            <a:avLst/>
          </a:prstGeom>
          <a:ln w="0">
            <a:noFill/>
          </a:ln>
        </p:spPr>
      </p:sp>
      <p:sp>
        <p:nvSpPr>
          <p:cNvPr id="943"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fr-FR" sz="2000" spc="-1" strike="noStrike">
                <a:solidFill>
                  <a:srgbClr val="000000"/>
                </a:solidFill>
                <a:latin typeface="Arial"/>
              </a:rPr>
              <a:t>manque une slide...</a:t>
            </a:r>
            <a:endParaRPr b="0" lang="en-US" sz="2000" spc="-1" strike="noStrike">
              <a:latin typeface="Arial"/>
            </a:endParaRPr>
          </a:p>
        </p:txBody>
      </p:sp>
      <p:sp>
        <p:nvSpPr>
          <p:cNvPr id="944"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0" y="0"/>
            <a:ext cx="0" cy="0"/>
          </a:xfrm>
          <a:prstGeom prst="rect">
            <a:avLst/>
          </a:prstGeom>
          <a:ln w="0">
            <a:noFill/>
          </a:ln>
        </p:spPr>
      </p:sp>
      <p:sp>
        <p:nvSpPr>
          <p:cNvPr id="832"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learn by doing : </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https://reactjs.org/tutorial/tutorial.html#setup-for-the-tutorial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step by step</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https://reactjs.org/docs/hello-world.html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https://reactjs.org/docs/react-api.html</a:t>
            </a:r>
            <a:endParaRPr b="0" lang="en-US" sz="1200" spc="-1" strike="noStrike">
              <a:latin typeface="Arial"/>
            </a:endParaRPr>
          </a:p>
        </p:txBody>
      </p:sp>
      <p:sp>
        <p:nvSpPr>
          <p:cNvPr id="833"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PlaceHolder 1"/>
          <p:cNvSpPr>
            <a:spLocks noGrp="1"/>
          </p:cNvSpPr>
          <p:nvPr>
            <p:ph type="sldImg"/>
          </p:nvPr>
        </p:nvSpPr>
        <p:spPr>
          <a:xfrm>
            <a:off x="0" y="0"/>
            <a:ext cx="0" cy="0"/>
          </a:xfrm>
          <a:prstGeom prst="rect">
            <a:avLst/>
          </a:prstGeom>
          <a:ln w="0">
            <a:noFill/>
          </a:ln>
        </p:spPr>
      </p:sp>
      <p:sp>
        <p:nvSpPr>
          <p:cNvPr id="946"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en-US" sz="1200" spc="-1" strike="noStrike">
                <a:solidFill>
                  <a:srgbClr val="000000"/>
                </a:solidFill>
                <a:latin typeface="Arial"/>
                <a:ea typeface="Arial"/>
              </a:rPr>
              <a:t>https://reactjs.org/docs/react-component.html</a:t>
            </a:r>
            <a:endParaRPr b="0" lang="en-US" sz="1200" spc="-1" strike="noStrike">
              <a:latin typeface="Arial"/>
            </a:endParaRPr>
          </a:p>
        </p:txBody>
      </p:sp>
      <p:sp>
        <p:nvSpPr>
          <p:cNvPr id="947"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sldImg"/>
          </p:nvPr>
        </p:nvSpPr>
        <p:spPr>
          <a:xfrm>
            <a:off x="0" y="0"/>
            <a:ext cx="0" cy="0"/>
          </a:xfrm>
          <a:prstGeom prst="rect">
            <a:avLst/>
          </a:prstGeom>
          <a:ln w="0">
            <a:noFill/>
          </a:ln>
        </p:spPr>
      </p:sp>
      <p:sp>
        <p:nvSpPr>
          <p:cNvPr id="949" name="PlaceHolder 2"/>
          <p:cNvSpPr>
            <a:spLocks noGrp="1"/>
          </p:cNvSpPr>
          <p:nvPr>
            <p:ph type="body"/>
          </p:nvPr>
        </p:nvSpPr>
        <p:spPr>
          <a:xfrm>
            <a:off x="685800" y="4400640"/>
            <a:ext cx="5484960" cy="3598920"/>
          </a:xfrm>
          <a:prstGeom prst="rect">
            <a:avLst/>
          </a:prstGeom>
          <a:noFill/>
          <a:ln w="0">
            <a:noFill/>
          </a:ln>
        </p:spPr>
        <p:txBody>
          <a:bodyPr lIns="0" rIns="0" tIns="0" bIns="0" anchor="ctr">
            <a:noAutofit/>
          </a:bodyPr>
          <a:p>
            <a:pPr marL="216000" indent="-216000">
              <a:lnSpc>
                <a:spcPct val="100000"/>
              </a:lnSpc>
              <a:tabLst>
                <a:tab algn="l" pos="0"/>
              </a:tabLst>
            </a:pPr>
            <a:r>
              <a:rPr b="0" lang="fr-FR" sz="2000" spc="-1" strike="noStrike">
                <a:solidFill>
                  <a:srgbClr val="000000"/>
                </a:solidFill>
                <a:latin typeface="Arial"/>
              </a:rPr>
              <a:t>node js / token :</a:t>
            </a:r>
            <a:br/>
            <a:r>
              <a:rPr b="0" lang="en-US" sz="1200" spc="-1" strike="noStrike">
                <a:solidFill>
                  <a:srgbClr val="000000"/>
                </a:solidFill>
                <a:latin typeface="Arial"/>
                <a:ea typeface="Arial"/>
              </a:rPr>
              <a:t>https://www.freecodecamp.org/news/how-to-make-create-react-app-work-with-a-node-backend-api-7c5c48acb1b0/</a:t>
            </a:r>
            <a:b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redux :</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https://codesandbox.io/s/9on71rvnyo</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2000" spc="-1" strike="noStrike">
                <a:solidFill>
                  <a:srgbClr val="000000"/>
                </a:solidFill>
                <a:latin typeface="Arial"/>
                <a:ea typeface="Arial"/>
              </a:rPr>
              <a:t>react-admin :</a:t>
            </a:r>
            <a:br/>
            <a:r>
              <a:rPr b="0" lang="en-US" sz="1200" spc="-1" strike="noStrike">
                <a:solidFill>
                  <a:srgbClr val="000000"/>
                </a:solidFill>
                <a:latin typeface="Arial"/>
                <a:ea typeface="Arial"/>
              </a:rPr>
              <a:t>https://marmelab.com/react-admin/Tutorial.html</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2000" spc="-1" strike="noStrike">
                <a:solidFill>
                  <a:srgbClr val="000000"/>
                </a:solidFill>
                <a:latin typeface="Arial"/>
                <a:ea typeface="Arial"/>
              </a:rPr>
              <a:t>jsx / babel : </a:t>
            </a:r>
            <a:endParaRPr b="0" lang="en-US" sz="2000" spc="-1" strike="noStrike">
              <a:latin typeface="Arial"/>
            </a:endParaRPr>
          </a:p>
          <a:p>
            <a:pPr marL="216000" indent="-216000">
              <a:lnSpc>
                <a:spcPct val="100000"/>
              </a:lnSpc>
              <a:tabLst>
                <a:tab algn="l" pos="0"/>
              </a:tabLst>
            </a:pPr>
            <a:r>
              <a:rPr b="0" lang="en-US" sz="1200" spc="-1" strike="noStrike">
                <a:solidFill>
                  <a:srgbClr val="000000"/>
                </a:solidFill>
                <a:latin typeface="Arial"/>
                <a:ea typeface="Arial"/>
              </a:rPr>
              <a:t>https://medium.com/javascript-in-plain-english/introduce-babel-new-plugins-to-create-react-app-ea55f56c3811</a:t>
            </a:r>
            <a:endParaRPr b="0" lang="en-US" sz="1200" spc="-1" strike="noStrike">
              <a:latin typeface="Arial"/>
            </a:endParaRPr>
          </a:p>
        </p:txBody>
      </p:sp>
      <p:sp>
        <p:nvSpPr>
          <p:cNvPr id="950"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endParaRPr b="0" lang="en-US" sz="2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US" sz="4400" spc="-1" strike="noStrike">
                <a:latin typeface="Arial"/>
              </a:rPr>
              <a:t>Click to edit the title </a:t>
            </a:r>
            <a:r>
              <a:rPr b="0" lang="en-US" sz="4400" spc="-1" strike="noStrike">
                <a:latin typeface="Arial"/>
              </a:rPr>
              <a:t>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jpe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hyperlink" Target="http://localhost:3000/#/" TargetMode="External"/><Relationship Id="rId3" Type="http://schemas.openxmlformats.org/officeDocument/2006/relationships/slideLayout" Target="../slideLayouts/slideLayout1.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localhost:3000/" TargetMode="External"/><Relationship Id="rId3" Type="http://schemas.openxmlformats.org/officeDocument/2006/relationships/slideLayout" Target="../slideLayouts/slideLayout1.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xml"/><Relationship Id="rId4"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hyperlink" Target="http://home.module.css/" TargetMode="External"/><Relationship Id="rId3"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Relationship Id="rId3" Type="http://schemas.openxmlformats.org/officeDocument/2006/relationships/notesSlide" Target="../notesSlides/notesSlide81.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subTitle"/>
          </p:nvPr>
        </p:nvSpPr>
        <p:spPr>
          <a:xfrm>
            <a:off x="1523880" y="3602160"/>
            <a:ext cx="9142560" cy="644760"/>
          </a:xfrm>
          <a:prstGeom prst="rect">
            <a:avLst/>
          </a:prstGeom>
          <a:noFill/>
          <a:ln w="0">
            <a:noFill/>
          </a:ln>
        </p:spPr>
        <p:txBody>
          <a:bodyPr lIns="0" rIns="0" tIns="0" bIns="0" anchor="t">
            <a:noAutofit/>
          </a:bodyPr>
          <a:p>
            <a:pPr algn="ctr">
              <a:lnSpc>
                <a:spcPct val="90000"/>
              </a:lnSpc>
              <a:spcBef>
                <a:spcPts val="1001"/>
              </a:spcBef>
              <a:tabLst>
                <a:tab algn="l" pos="0"/>
              </a:tabLst>
            </a:pPr>
            <a:r>
              <a:rPr b="0" lang="fr-FR" sz="2400" spc="-1" strike="noStrike">
                <a:solidFill>
                  <a:srgbClr val="000000"/>
                </a:solidFill>
                <a:latin typeface="Avenir LT Std"/>
                <a:ea typeface="Avenir LT Std"/>
              </a:rPr>
              <a:t>avec</a:t>
            </a:r>
            <a:endParaRPr b="0" lang="en-US" sz="2400" spc="-1" strike="noStrike">
              <a:latin typeface="Arial"/>
            </a:endParaRPr>
          </a:p>
        </p:txBody>
      </p:sp>
      <p:pic>
        <p:nvPicPr>
          <p:cNvPr id="45" name="Picture 4" descr=""/>
          <p:cNvPicPr/>
          <p:nvPr/>
        </p:nvPicPr>
        <p:blipFill>
          <a:blip r:embed="rId1"/>
          <a:stretch/>
        </p:blipFill>
        <p:spPr>
          <a:xfrm>
            <a:off x="4807800" y="4558320"/>
            <a:ext cx="2574720" cy="850320"/>
          </a:xfrm>
          <a:prstGeom prst="rect">
            <a:avLst/>
          </a:prstGeom>
          <a:ln w="0">
            <a:noFill/>
          </a:ln>
        </p:spPr>
      </p:pic>
      <p:pic>
        <p:nvPicPr>
          <p:cNvPr id="46" name="Picture 5" descr=""/>
          <p:cNvPicPr/>
          <p:nvPr/>
        </p:nvPicPr>
        <p:blipFill>
          <a:blip r:embed="rId2"/>
          <a:srcRect l="0" t="28992" r="0" b="28739"/>
          <a:stretch/>
        </p:blipFill>
        <p:spPr>
          <a:xfrm>
            <a:off x="1907280" y="1333440"/>
            <a:ext cx="8174520" cy="19418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Rectangle 3"/>
          <p:cNvSpPr/>
          <p:nvPr/>
        </p:nvSpPr>
        <p:spPr>
          <a:xfrm>
            <a:off x="4715280" y="2512080"/>
            <a:ext cx="3191040" cy="2112840"/>
          </a:xfrm>
          <a:prstGeom prst="rect">
            <a:avLst/>
          </a:prstGeom>
          <a:solidFill>
            <a:srgbClr val="5b9bd5"/>
          </a:solidFill>
          <a:ln w="25560">
            <a:solidFill>
              <a:srgbClr val="43729d"/>
            </a:solidFill>
            <a:miter/>
          </a:ln>
        </p:spPr>
        <p:style>
          <a:lnRef idx="0"/>
          <a:fillRef idx="0"/>
          <a:effectRef idx="0"/>
          <a:fontRef idx="minor"/>
        </p:style>
      </p:sp>
      <p:sp>
        <p:nvSpPr>
          <p:cNvPr id="117"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Développer </a:t>
            </a:r>
            <a:r>
              <a:rPr b="0" lang="fr-FR" sz="2500" spc="-1" strike="noStrike">
                <a:solidFill>
                  <a:srgbClr val="595959"/>
                </a:solidFill>
                <a:latin typeface="Arial"/>
                <a:ea typeface="Arial"/>
              </a:rPr>
              <a:t>avec React</a:t>
            </a:r>
            <a:endParaRPr b="0" lang="en-US" sz="2500" spc="-1" strike="noStrike">
              <a:latin typeface="Arial"/>
            </a:endParaRPr>
          </a:p>
        </p:txBody>
      </p:sp>
      <p:sp>
        <p:nvSpPr>
          <p:cNvPr id="118"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Hello World du DOM Virtuel</a:t>
            </a:r>
            <a:endParaRPr b="0" lang="en-US" sz="2800" spc="-1" strike="noStrike">
              <a:latin typeface="Arial"/>
            </a:endParaRPr>
          </a:p>
        </p:txBody>
      </p:sp>
      <p:pic>
        <p:nvPicPr>
          <p:cNvPr id="119" name="Picture 6" descr=""/>
          <p:cNvPicPr/>
          <p:nvPr/>
        </p:nvPicPr>
        <p:blipFill>
          <a:blip r:embed="rId1"/>
          <a:stretch/>
        </p:blipFill>
        <p:spPr>
          <a:xfrm>
            <a:off x="194040" y="177120"/>
            <a:ext cx="1776240" cy="586440"/>
          </a:xfrm>
          <a:prstGeom prst="rect">
            <a:avLst/>
          </a:prstGeom>
          <a:ln w="0">
            <a:noFill/>
          </a:ln>
        </p:spPr>
      </p:pic>
      <p:sp>
        <p:nvSpPr>
          <p:cNvPr id="120" name="Straight Connector 7"/>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121" name="Rectangle 8"/>
          <p:cNvSpPr/>
          <p:nvPr/>
        </p:nvSpPr>
        <p:spPr>
          <a:xfrm>
            <a:off x="406080" y="1893600"/>
            <a:ext cx="3822120" cy="186264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2000" spc="-1" strike="noStrike">
                <a:solidFill>
                  <a:srgbClr val="000000"/>
                </a:solidFill>
                <a:latin typeface="Avenir LT Std"/>
                <a:ea typeface="Avenir LT Std"/>
              </a:rPr>
              <a:t>React est une librairie JS  maintenant un </a:t>
            </a:r>
            <a:r>
              <a:rPr b="1" lang="fr-FR" sz="2000" spc="-1" strike="noStrike">
                <a:solidFill>
                  <a:srgbClr val="000000"/>
                </a:solidFill>
                <a:latin typeface="Avenir LT Std"/>
                <a:ea typeface="Avenir LT Std"/>
              </a:rPr>
              <a:t>DOM virtuel</a:t>
            </a:r>
            <a:r>
              <a:rPr b="0" lang="fr-FR" sz="2000" spc="-1" strike="noStrike">
                <a:solidFill>
                  <a:srgbClr val="000000"/>
                </a:solidFill>
                <a:latin typeface="Avenir LT Std"/>
                <a:ea typeface="Avenir LT Std"/>
              </a:rPr>
              <a:t> ou VDOM (composé d'un ou plusieurs éléments HTML/JSX e.g. </a:t>
            </a:r>
            <a:r>
              <a:rPr b="1" lang="fr-FR" sz="2000" spc="-1" strike="noStrike">
                <a:solidFill>
                  <a:srgbClr val="000000"/>
                </a:solidFill>
                <a:latin typeface="Avenir LT Std"/>
                <a:ea typeface="Avenir LT Std"/>
              </a:rPr>
              <a:t>composant</a:t>
            </a:r>
            <a:r>
              <a:rPr b="0" lang="fr-FR" sz="2000" spc="-1" strike="noStrike">
                <a:solidFill>
                  <a:srgbClr val="000000"/>
                </a:solidFill>
                <a:latin typeface="Avenir LT Std"/>
                <a:ea typeface="Avenir LT Std"/>
              </a:rPr>
              <a:t>). </a:t>
            </a:r>
            <a:endParaRPr b="0" lang="en-US" sz="2000" spc="-1" strike="noStrike">
              <a:latin typeface="Arial"/>
            </a:endParaRPr>
          </a:p>
          <a:p>
            <a:pPr>
              <a:lnSpc>
                <a:spcPct val="114000"/>
              </a:lnSpc>
            </a:pPr>
            <a:endParaRPr b="0" lang="en-US" sz="2000" spc="-1" strike="noStrike">
              <a:latin typeface="Arial"/>
            </a:endParaRPr>
          </a:p>
          <a:p>
            <a:pPr>
              <a:lnSpc>
                <a:spcPct val="114000"/>
              </a:lnSpc>
            </a:pPr>
            <a:endParaRPr b="0" lang="en-US" sz="2000" spc="-1" strike="noStrike">
              <a:latin typeface="Arial"/>
            </a:endParaRPr>
          </a:p>
        </p:txBody>
      </p:sp>
      <p:sp>
        <p:nvSpPr>
          <p:cNvPr id="122"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5605871A-A441-4D15-A21E-CBFDB8DFE0FD}"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123" name="Rectangle 10"/>
          <p:cNvSpPr/>
          <p:nvPr/>
        </p:nvSpPr>
        <p:spPr>
          <a:xfrm>
            <a:off x="8406000" y="2076120"/>
            <a:ext cx="3817080" cy="11844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181717"/>
                </a:solidFill>
                <a:latin typeface="FreeMono"/>
                <a:ea typeface="FreeMono"/>
              </a:rPr>
              <a:t>ReactDOM.render(</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&lt;h1&gt;Hello World&lt;/h1&gt;,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document.getElementById('root')</a:t>
            </a:r>
            <a:endParaRPr b="0" lang="en-US" sz="1400" spc="-1" strike="noStrike">
              <a:latin typeface="Arial"/>
            </a:endParaRPr>
          </a:p>
          <a:p>
            <a:pPr>
              <a:lnSpc>
                <a:spcPct val="100000"/>
              </a:lnSpc>
            </a:pPr>
            <a:r>
              <a:rPr b="0" lang="fr-FR" sz="1400" spc="-1" strike="noStrike">
                <a:solidFill>
                  <a:srgbClr val="181717"/>
                </a:solidFill>
                <a:latin typeface="FreeMono"/>
                <a:ea typeface="FreeMono"/>
              </a:rPr>
              <a:t>);</a:t>
            </a:r>
            <a:endParaRPr b="0" lang="en-US" sz="1400" spc="-1" strike="noStrike">
              <a:latin typeface="Arial"/>
            </a:endParaRPr>
          </a:p>
        </p:txBody>
      </p:sp>
      <p:sp>
        <p:nvSpPr>
          <p:cNvPr id="124" name="Rectangle 11"/>
          <p:cNvSpPr/>
          <p:nvPr/>
        </p:nvSpPr>
        <p:spPr>
          <a:xfrm>
            <a:off x="1351800" y="4504320"/>
            <a:ext cx="2987280" cy="23590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000000"/>
                </a:solidFill>
                <a:latin typeface="FreeMono"/>
                <a:ea typeface="FreeMono"/>
              </a:rPr>
              <a:t>&lt;!DOCTYPE html&gt;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&lt;html lang="en"&gt;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&lt;head&gt;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&lt;/head&gt;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&lt;body&gt;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&lt;div id="root"&gt;&lt;/div&gt;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&lt;/body&gt;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&lt;/html&gt;</a:t>
            </a:r>
            <a:endParaRPr b="0" lang="en-US" sz="1400" spc="-1" strike="noStrike">
              <a:latin typeface="Arial"/>
            </a:endParaRPr>
          </a:p>
        </p:txBody>
      </p:sp>
      <p:sp>
        <p:nvSpPr>
          <p:cNvPr id="125" name="Straight Connector 12"/>
          <p:cNvSpPr/>
          <p:nvPr/>
        </p:nvSpPr>
        <p:spPr>
          <a:xfrm>
            <a:off x="4416120" y="5684400"/>
            <a:ext cx="3881160" cy="360"/>
          </a:xfrm>
          <a:custGeom>
            <a:avLst/>
            <a:gdLst/>
            <a:ahLst/>
            <a:rect l="l" t="t" r="r" b="b"/>
            <a:pathLst>
              <a:path w="21600" h="21600">
                <a:moveTo>
                  <a:pt x="0" y="0"/>
                </a:moveTo>
                <a:lnTo>
                  <a:pt x="21600" y="21600"/>
                </a:lnTo>
              </a:path>
            </a:pathLst>
          </a:custGeom>
          <a:noFill/>
          <a:ln w="76320">
            <a:solidFill>
              <a:srgbClr val="7030a0"/>
            </a:solidFill>
            <a:round/>
            <a:tailEnd len="med" type="arrow" w="med"/>
          </a:ln>
        </p:spPr>
        <p:style>
          <a:lnRef idx="0"/>
          <a:fillRef idx="0"/>
          <a:effectRef idx="0"/>
          <a:fontRef idx="minor"/>
        </p:style>
      </p:sp>
      <p:sp>
        <p:nvSpPr>
          <p:cNvPr id="126" name="Rectangle 13"/>
          <p:cNvSpPr/>
          <p:nvPr/>
        </p:nvSpPr>
        <p:spPr>
          <a:xfrm>
            <a:off x="1165680" y="3981600"/>
            <a:ext cx="2694240" cy="43524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2000" spc="-1" strike="noStrike">
                <a:solidFill>
                  <a:srgbClr val="000000"/>
                </a:solidFill>
                <a:latin typeface="Avenir LT Std"/>
                <a:ea typeface="Avenir LT Std"/>
              </a:rPr>
              <a:t>DOM "réel' initial</a:t>
            </a:r>
            <a:endParaRPr b="0" lang="en-US" sz="2000" spc="-1" strike="noStrike">
              <a:latin typeface="Arial"/>
            </a:endParaRPr>
          </a:p>
        </p:txBody>
      </p:sp>
      <p:sp>
        <p:nvSpPr>
          <p:cNvPr id="127" name="Rectangle 14"/>
          <p:cNvSpPr/>
          <p:nvPr/>
        </p:nvSpPr>
        <p:spPr>
          <a:xfrm>
            <a:off x="4688640" y="3066840"/>
            <a:ext cx="3244680" cy="177372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2000" spc="-1" strike="noStrike">
                <a:solidFill>
                  <a:srgbClr val="000000"/>
                </a:solidFill>
                <a:latin typeface="Avenir LT Std"/>
                <a:ea typeface="Avenir LT Std"/>
              </a:rPr>
              <a:t>DOM virtuel </a:t>
            </a:r>
            <a:br/>
            <a:r>
              <a:rPr b="1" lang="fr-FR" sz="1600" spc="-1" strike="noStrike">
                <a:solidFill>
                  <a:srgbClr val="000000"/>
                </a:solidFill>
                <a:latin typeface="Avenir LT Std"/>
                <a:ea typeface="Avenir LT Std"/>
              </a:rPr>
              <a:t>(performant, en mémoire, comparé efficacement a chaque rendu)</a:t>
            </a:r>
            <a:endParaRPr b="0" lang="en-US" sz="1600" spc="-1" strike="noStrike">
              <a:latin typeface="Arial"/>
            </a:endParaRPr>
          </a:p>
        </p:txBody>
      </p:sp>
      <p:sp>
        <p:nvSpPr>
          <p:cNvPr id="128" name="Rectangle 15"/>
          <p:cNvSpPr/>
          <p:nvPr/>
        </p:nvSpPr>
        <p:spPr>
          <a:xfrm>
            <a:off x="4572360" y="4164120"/>
            <a:ext cx="3820680" cy="40896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0" lang="fr-FR" sz="1400" spc="-1" strike="noStrike">
                <a:solidFill>
                  <a:srgbClr val="181717"/>
                </a:solidFill>
                <a:latin typeface="FreeMono"/>
                <a:ea typeface="FreeMono"/>
              </a:rPr>
              <a:t>&lt;h1&gt;Hello World&lt;/h1&gt;</a:t>
            </a:r>
            <a:endParaRPr b="0" lang="en-US" sz="1400" spc="-1" strike="noStrike">
              <a:latin typeface="Arial"/>
            </a:endParaRPr>
          </a:p>
        </p:txBody>
      </p:sp>
      <p:sp>
        <p:nvSpPr>
          <p:cNvPr id="129" name="Rectangle 16"/>
          <p:cNvSpPr/>
          <p:nvPr/>
        </p:nvSpPr>
        <p:spPr>
          <a:xfrm>
            <a:off x="8210160" y="3223800"/>
            <a:ext cx="2667960" cy="125568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2000" spc="-1" strike="noStrike">
                <a:solidFill>
                  <a:srgbClr val="000000"/>
                </a:solidFill>
                <a:latin typeface="Avenir LT Std"/>
                <a:ea typeface="Avenir LT Std"/>
              </a:rPr>
              <a:t>DOM "réel" final</a:t>
            </a:r>
            <a:br/>
            <a:r>
              <a:rPr b="1" lang="fr-FR" sz="1600" spc="-1" strike="noStrike">
                <a:solidFill>
                  <a:srgbClr val="000000"/>
                </a:solidFill>
                <a:latin typeface="Avenir LT Std"/>
                <a:ea typeface="Avenir LT Std"/>
              </a:rPr>
              <a:t>(mise a jour coûteuse, seulement quand nécessaire)</a:t>
            </a:r>
            <a:endParaRPr b="0" lang="en-US" sz="1600" spc="-1" strike="noStrike">
              <a:latin typeface="Arial"/>
            </a:endParaRPr>
          </a:p>
        </p:txBody>
      </p:sp>
      <p:sp>
        <p:nvSpPr>
          <p:cNvPr id="130" name="Rectangle 17"/>
          <p:cNvSpPr/>
          <p:nvPr/>
        </p:nvSpPr>
        <p:spPr>
          <a:xfrm>
            <a:off x="8379720" y="4504320"/>
            <a:ext cx="2987280" cy="23590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000000"/>
                </a:solidFill>
                <a:latin typeface="FreeMono"/>
                <a:ea typeface="FreeMono"/>
              </a:rPr>
              <a:t>&lt;!DOCTYPE html&gt;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&lt;html lang="en"&gt;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&lt;head&gt;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&lt;/head&gt;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&lt;body&gt;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1" lang="fr-FR" sz="1400" spc="-1" strike="noStrike">
                <a:solidFill>
                  <a:srgbClr val="181717"/>
                </a:solidFill>
                <a:latin typeface="FreeMono"/>
                <a:ea typeface="FreeMono"/>
              </a:rPr>
              <a:t>&lt;h1&gt;Hello World&lt;/h1&gt;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&lt;/body&gt;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&lt;/html&gt;</a:t>
            </a:r>
            <a:endParaRPr b="0" lang="en-US" sz="1400" spc="-1" strike="noStrike">
              <a:latin typeface="Arial"/>
            </a:endParaRPr>
          </a:p>
        </p:txBody>
      </p:sp>
      <p:sp>
        <p:nvSpPr>
          <p:cNvPr id="131" name="Straight Connector 18"/>
          <p:cNvSpPr/>
          <p:nvPr/>
        </p:nvSpPr>
        <p:spPr>
          <a:xfrm>
            <a:off x="6356880" y="4654800"/>
            <a:ext cx="360" cy="7617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132" name="Rectangle 19"/>
          <p:cNvSpPr/>
          <p:nvPr/>
        </p:nvSpPr>
        <p:spPr>
          <a:xfrm>
            <a:off x="8492040" y="1757520"/>
            <a:ext cx="2930400" cy="36396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0" lang="fr-FR" sz="1800" spc="-1" strike="noStrike">
                <a:solidFill>
                  <a:srgbClr val="000000"/>
                </a:solidFill>
                <a:latin typeface="Avenir LT Std"/>
                <a:ea typeface="Avenir LT Std"/>
              </a:rPr>
              <a:t>Plus court exemple React :</a:t>
            </a:r>
            <a:endParaRPr b="0" lang="en-US" sz="1800" spc="-1" strike="noStrike">
              <a:latin typeface="Arial"/>
            </a:endParaRPr>
          </a:p>
        </p:txBody>
      </p:sp>
      <p:pic>
        <p:nvPicPr>
          <p:cNvPr id="133" name="Picture 20" descr=""/>
          <p:cNvPicPr/>
          <p:nvPr/>
        </p:nvPicPr>
        <p:blipFill>
          <a:blip r:embed="rId2"/>
          <a:srcRect l="0" t="28992" r="0" b="28739"/>
          <a:stretch/>
        </p:blipFill>
        <p:spPr>
          <a:xfrm>
            <a:off x="5207400" y="2552400"/>
            <a:ext cx="2298240" cy="5450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Développer </a:t>
            </a:r>
            <a:r>
              <a:rPr b="0" lang="fr-FR" sz="2500" spc="-1" strike="noStrike">
                <a:solidFill>
                  <a:srgbClr val="595959"/>
                </a:solidFill>
                <a:latin typeface="Arial"/>
                <a:ea typeface="Arial"/>
              </a:rPr>
              <a:t>avec React</a:t>
            </a:r>
            <a:endParaRPr b="0" lang="en-US" sz="2500" spc="-1" strike="noStrike">
              <a:latin typeface="Arial"/>
            </a:endParaRPr>
          </a:p>
        </p:txBody>
      </p:sp>
      <p:sp>
        <p:nvSpPr>
          <p:cNvPr id="135"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Approche orientée composant</a:t>
            </a:r>
            <a:endParaRPr b="0" lang="en-US" sz="2800" spc="-1" strike="noStrike">
              <a:latin typeface="Arial"/>
            </a:endParaRPr>
          </a:p>
        </p:txBody>
      </p:sp>
      <p:pic>
        <p:nvPicPr>
          <p:cNvPr id="136" name="Picture 5" descr=""/>
          <p:cNvPicPr/>
          <p:nvPr/>
        </p:nvPicPr>
        <p:blipFill>
          <a:blip r:embed="rId1"/>
          <a:stretch/>
        </p:blipFill>
        <p:spPr>
          <a:xfrm>
            <a:off x="194040" y="177120"/>
            <a:ext cx="1776240" cy="586440"/>
          </a:xfrm>
          <a:prstGeom prst="rect">
            <a:avLst/>
          </a:prstGeom>
          <a:ln w="0">
            <a:noFill/>
          </a:ln>
        </p:spPr>
      </p:pic>
      <p:sp>
        <p:nvSpPr>
          <p:cNvPr id="137"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138" name="Rectangle 7"/>
          <p:cNvSpPr/>
          <p:nvPr/>
        </p:nvSpPr>
        <p:spPr>
          <a:xfrm>
            <a:off x="406080" y="1768320"/>
            <a:ext cx="11676960" cy="42480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800" spc="-1" strike="noStrike">
                <a:solidFill>
                  <a:srgbClr val="000000"/>
                </a:solidFill>
                <a:latin typeface="Avenir LT Std"/>
                <a:ea typeface="Avenir LT Std"/>
              </a:rPr>
              <a:t>En React, TOUT est composant : un élément parent du </a:t>
            </a:r>
            <a:r>
              <a:rPr b="1" lang="fr-FR" sz="1800" spc="-1" strike="noStrike">
                <a:solidFill>
                  <a:srgbClr val="000000"/>
                </a:solidFill>
                <a:latin typeface="Avenir LT Std"/>
                <a:ea typeface="Avenir LT Std"/>
              </a:rPr>
              <a:t>DOM virtuel</a:t>
            </a:r>
            <a:r>
              <a:rPr b="0" lang="fr-FR" sz="1800" spc="-1" strike="noStrike">
                <a:solidFill>
                  <a:srgbClr val="000000"/>
                </a:solidFill>
                <a:latin typeface="Avenir LT Std"/>
                <a:ea typeface="Avenir LT Std"/>
              </a:rPr>
              <a:t> (ex : &lt;App /&gt;), contenant d'autres éléments du DOM virtuel (</a:t>
            </a:r>
            <a:r>
              <a:rPr b="1" lang="fr-FR" sz="1800" spc="-1" strike="noStrike">
                <a:solidFill>
                  <a:srgbClr val="000000"/>
                </a:solidFill>
                <a:latin typeface="Avenir LT Std"/>
                <a:ea typeface="Avenir LT Std"/>
              </a:rPr>
              <a:t>composants</a:t>
            </a:r>
            <a:r>
              <a:rPr b="0" lang="fr-FR" sz="1800" spc="-1" strike="noStrike">
                <a:solidFill>
                  <a:srgbClr val="000000"/>
                </a:solidFill>
                <a:latin typeface="Avenir LT Std"/>
                <a:ea typeface="Avenir LT Std"/>
              </a:rPr>
              <a:t>) qui seront </a:t>
            </a:r>
            <a:r>
              <a:rPr b="1" lang="fr-FR" sz="1800" spc="-1" strike="noStrike">
                <a:solidFill>
                  <a:srgbClr val="000000"/>
                </a:solidFill>
                <a:latin typeface="Avenir LT Std"/>
                <a:ea typeface="Avenir LT Std"/>
              </a:rPr>
              <a:t>rendus récursivement (top down)</a:t>
            </a:r>
            <a:endParaRPr b="0" lang="en-US" sz="1800" spc="-1" strike="noStrike">
              <a:latin typeface="Arial"/>
            </a:endParaRPr>
          </a:p>
        </p:txBody>
      </p:sp>
      <p:sp>
        <p:nvSpPr>
          <p:cNvPr id="13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CE8AB450-3F6D-4493-8B00-3D6CCE6E2081}"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140" name="Rectangle 9"/>
          <p:cNvSpPr/>
          <p:nvPr/>
        </p:nvSpPr>
        <p:spPr>
          <a:xfrm>
            <a:off x="504720" y="2493000"/>
            <a:ext cx="3820680" cy="16250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181717"/>
                </a:solidFill>
                <a:latin typeface="FreeMono"/>
                <a:ea typeface="FreeMono"/>
              </a:rPr>
              <a:t>import ReactDOM from 'react-dom';</a:t>
            </a:r>
            <a:endParaRPr b="0" lang="en-US" sz="1400" spc="-1" strike="noStrike">
              <a:latin typeface="Arial"/>
            </a:endParaRPr>
          </a:p>
          <a:p>
            <a:pPr>
              <a:lnSpc>
                <a:spcPct val="100000"/>
              </a:lnSpc>
            </a:pPr>
            <a:r>
              <a:rPr b="0" lang="fr-FR" sz="1400" spc="-1" strike="noStrike">
                <a:solidFill>
                  <a:srgbClr val="181717"/>
                </a:solidFill>
                <a:latin typeface="FreeMono"/>
                <a:ea typeface="FreeMono"/>
              </a:rPr>
              <a:t>import App from './App';</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1" strike="noStrike">
                <a:solidFill>
                  <a:srgbClr val="181717"/>
                </a:solidFill>
                <a:latin typeface="FreeMono"/>
                <a:ea typeface="FreeMono"/>
              </a:rPr>
              <a:t>ReactDOM.render(</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&lt;App /&gt;,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document.getElementById('root')</a:t>
            </a:r>
            <a:endParaRPr b="0" lang="en-US" sz="1400" spc="-1" strike="noStrike">
              <a:latin typeface="Arial"/>
            </a:endParaRPr>
          </a:p>
          <a:p>
            <a:pPr>
              <a:lnSpc>
                <a:spcPct val="100000"/>
              </a:lnSpc>
            </a:pPr>
            <a:r>
              <a:rPr b="0" lang="fr-FR" sz="1400" spc="-1" strike="noStrike">
                <a:solidFill>
                  <a:srgbClr val="181717"/>
                </a:solidFill>
                <a:latin typeface="FreeMono"/>
                <a:ea typeface="FreeMono"/>
              </a:rPr>
              <a:t>);</a:t>
            </a:r>
            <a:endParaRPr b="0" lang="en-US" sz="1400" spc="-1" strike="noStrike">
              <a:latin typeface="Arial"/>
            </a:endParaRPr>
          </a:p>
        </p:txBody>
      </p:sp>
      <p:sp>
        <p:nvSpPr>
          <p:cNvPr id="141" name="Rectangle 10"/>
          <p:cNvSpPr/>
          <p:nvPr/>
        </p:nvSpPr>
        <p:spPr>
          <a:xfrm>
            <a:off x="406440" y="4850640"/>
            <a:ext cx="2987280" cy="16664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000000"/>
                </a:solidFill>
                <a:latin typeface="FreeMono"/>
                <a:ea typeface="FreeMono"/>
              </a:rPr>
              <a: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&lt;SideMenu /&gt;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&lt;Header /&gt;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&lt;Chart /&gt;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&lt;/div&gt;</a:t>
            </a:r>
            <a:endParaRPr b="0" lang="en-US" sz="1400" spc="-1" strike="noStrike">
              <a:latin typeface="Arial"/>
            </a:endParaRPr>
          </a:p>
        </p:txBody>
      </p:sp>
      <p:sp>
        <p:nvSpPr>
          <p:cNvPr id="142" name="Straight Connector 11"/>
          <p:cNvSpPr/>
          <p:nvPr/>
        </p:nvSpPr>
        <p:spPr>
          <a:xfrm>
            <a:off x="2459160" y="6172200"/>
            <a:ext cx="6666840" cy="360"/>
          </a:xfrm>
          <a:custGeom>
            <a:avLst/>
            <a:gdLst/>
            <a:ahLst/>
            <a:rect l="l" t="t" r="r" b="b"/>
            <a:pathLst>
              <a:path w="21600" h="21600">
                <a:moveTo>
                  <a:pt x="0" y="0"/>
                </a:moveTo>
                <a:lnTo>
                  <a:pt x="21600" y="21600"/>
                </a:lnTo>
              </a:path>
            </a:pathLst>
          </a:custGeom>
          <a:noFill/>
          <a:ln w="76320">
            <a:solidFill>
              <a:srgbClr val="7030a0"/>
            </a:solidFill>
            <a:round/>
            <a:tailEnd len="med" type="arrow" w="med"/>
          </a:ln>
        </p:spPr>
        <p:style>
          <a:lnRef idx="0"/>
          <a:fillRef idx="0"/>
          <a:effectRef idx="0"/>
          <a:fontRef idx="minor"/>
        </p:style>
      </p:sp>
      <p:sp>
        <p:nvSpPr>
          <p:cNvPr id="143" name="Rectangle 12"/>
          <p:cNvSpPr/>
          <p:nvPr/>
        </p:nvSpPr>
        <p:spPr>
          <a:xfrm>
            <a:off x="483480" y="4513320"/>
            <a:ext cx="1683360" cy="3639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800" spc="-1" strike="noStrike">
                <a:solidFill>
                  <a:srgbClr val="000000"/>
                </a:solidFill>
                <a:latin typeface="Avenir LT Std"/>
                <a:ea typeface="Avenir LT Std"/>
              </a:rPr>
              <a:t>App.js</a:t>
            </a:r>
            <a:endParaRPr b="0" lang="en-US" sz="1800" spc="-1" strike="noStrike">
              <a:latin typeface="Arial"/>
            </a:endParaRPr>
          </a:p>
        </p:txBody>
      </p:sp>
      <p:sp>
        <p:nvSpPr>
          <p:cNvPr id="144" name="Rectangle 13"/>
          <p:cNvSpPr/>
          <p:nvPr/>
        </p:nvSpPr>
        <p:spPr>
          <a:xfrm>
            <a:off x="2488320" y="4031280"/>
            <a:ext cx="1778040" cy="3535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800" spc="-1" strike="noStrike">
                <a:solidFill>
                  <a:srgbClr val="000000"/>
                </a:solidFill>
                <a:latin typeface="Avenir LT Std"/>
                <a:ea typeface="Avenir LT Std"/>
              </a:rPr>
              <a:t>SideMenu.js</a:t>
            </a:r>
            <a:endParaRPr b="0" lang="en-US" sz="1800" spc="-1" strike="noStrike">
              <a:latin typeface="Arial"/>
            </a:endParaRPr>
          </a:p>
        </p:txBody>
      </p:sp>
      <p:sp>
        <p:nvSpPr>
          <p:cNvPr id="145" name="Rectangle 14"/>
          <p:cNvSpPr/>
          <p:nvPr/>
        </p:nvSpPr>
        <p:spPr>
          <a:xfrm>
            <a:off x="2488320" y="4368240"/>
            <a:ext cx="2027160" cy="7768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181717"/>
                </a:solidFill>
                <a:latin typeface="FreeMono"/>
                <a:ea typeface="FreeMono"/>
              </a:rPr>
              <a:t>&lt;div&gt;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&lt;p&gt;SideMenu&lt;/p&gt;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&lt;/div&gt;</a:t>
            </a:r>
            <a:endParaRPr b="0" lang="en-US" sz="1400" spc="-1" strike="noStrike">
              <a:latin typeface="Arial"/>
            </a:endParaRPr>
          </a:p>
        </p:txBody>
      </p:sp>
      <p:sp>
        <p:nvSpPr>
          <p:cNvPr id="146" name="Rectangle 15"/>
          <p:cNvSpPr/>
          <p:nvPr/>
        </p:nvSpPr>
        <p:spPr>
          <a:xfrm>
            <a:off x="9237600" y="3353760"/>
            <a:ext cx="1684440" cy="63828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800" spc="-1" strike="noStrike">
                <a:solidFill>
                  <a:srgbClr val="000000"/>
                </a:solidFill>
                <a:latin typeface="Avenir LT Std"/>
                <a:ea typeface="Avenir LT Std"/>
              </a:rPr>
              <a:t>DOM final de App.js</a:t>
            </a:r>
            <a:endParaRPr b="0" lang="en-US" sz="1800" spc="-1" strike="noStrike">
              <a:latin typeface="Arial"/>
            </a:endParaRPr>
          </a:p>
        </p:txBody>
      </p:sp>
      <p:sp>
        <p:nvSpPr>
          <p:cNvPr id="147" name="Rectangle 16"/>
          <p:cNvSpPr/>
          <p:nvPr/>
        </p:nvSpPr>
        <p:spPr>
          <a:xfrm>
            <a:off x="9160920" y="3941640"/>
            <a:ext cx="2987280" cy="29340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000000"/>
                </a:solidFill>
                <a:latin typeface="FreeMono"/>
                <a:ea typeface="FreeMono"/>
              </a:rPr>
              <a: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181717"/>
                </a:solidFill>
                <a:latin typeface="FreeMono"/>
                <a:ea typeface="FreeMono"/>
              </a:rPr>
              <a:t>&lt;div&gt;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&lt;p&gt;SideMenu&lt;/p&gt;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181717"/>
                </a:solidFill>
                <a:latin typeface="FreeMono"/>
                <a:ea typeface="FreeMono"/>
              </a:rPr>
              <a:t>&lt;div&gt;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&lt;p&gt;Header&lt;/p&gt;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181717"/>
                </a:solidFill>
                <a:latin typeface="FreeMono"/>
                <a:ea typeface="FreeMono"/>
              </a:rPr>
              <a:t>&lt;div&gt;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&lt;p&gt;Chart&lt;/p&gt;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&lt;/div&gt;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&lt;/div&gt;</a:t>
            </a:r>
            <a:endParaRPr b="0" lang="en-US" sz="1400" spc="-1" strike="noStrike">
              <a:latin typeface="Arial"/>
            </a:endParaRPr>
          </a:p>
        </p:txBody>
      </p:sp>
      <p:sp>
        <p:nvSpPr>
          <p:cNvPr id="148" name="Straight Connector 17"/>
          <p:cNvSpPr/>
          <p:nvPr/>
        </p:nvSpPr>
        <p:spPr>
          <a:xfrm>
            <a:off x="3408480" y="5240520"/>
            <a:ext cx="360" cy="76140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149" name="Rectangle 18"/>
          <p:cNvSpPr/>
          <p:nvPr/>
        </p:nvSpPr>
        <p:spPr>
          <a:xfrm>
            <a:off x="4775760" y="4386240"/>
            <a:ext cx="2027160" cy="7768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181717"/>
                </a:solidFill>
                <a:latin typeface="FreeMono"/>
                <a:ea typeface="FreeMono"/>
              </a:rPr>
              <a:t>&lt;div&gt;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&lt;p&gt;Header&lt;/p&gt;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&lt;/div&gt;</a:t>
            </a:r>
            <a:endParaRPr b="0" lang="en-US" sz="1400" spc="-1" strike="noStrike">
              <a:latin typeface="Arial"/>
            </a:endParaRPr>
          </a:p>
        </p:txBody>
      </p:sp>
      <p:sp>
        <p:nvSpPr>
          <p:cNvPr id="150" name="Rectangle 19"/>
          <p:cNvSpPr/>
          <p:nvPr/>
        </p:nvSpPr>
        <p:spPr>
          <a:xfrm>
            <a:off x="4775760" y="4049640"/>
            <a:ext cx="1778040" cy="3535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800" spc="-1" strike="noStrike">
                <a:solidFill>
                  <a:srgbClr val="000000"/>
                </a:solidFill>
                <a:latin typeface="Avenir LT Std"/>
                <a:ea typeface="Avenir LT Std"/>
              </a:rPr>
              <a:t>Header.js</a:t>
            </a:r>
            <a:endParaRPr b="0" lang="en-US" sz="1800" spc="-1" strike="noStrike">
              <a:latin typeface="Arial"/>
            </a:endParaRPr>
          </a:p>
        </p:txBody>
      </p:sp>
      <p:sp>
        <p:nvSpPr>
          <p:cNvPr id="151" name="Straight Connector 20"/>
          <p:cNvSpPr/>
          <p:nvPr/>
        </p:nvSpPr>
        <p:spPr>
          <a:xfrm>
            <a:off x="5695920" y="5258520"/>
            <a:ext cx="360" cy="7617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152" name="Rectangle 21"/>
          <p:cNvSpPr/>
          <p:nvPr/>
        </p:nvSpPr>
        <p:spPr>
          <a:xfrm>
            <a:off x="6983640" y="4084920"/>
            <a:ext cx="1778040" cy="3535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800" spc="-1" strike="noStrike">
                <a:solidFill>
                  <a:srgbClr val="000000"/>
                </a:solidFill>
                <a:latin typeface="Avenir LT Std"/>
                <a:ea typeface="Avenir LT Std"/>
              </a:rPr>
              <a:t>Chart.js</a:t>
            </a:r>
            <a:endParaRPr b="0" lang="en-US" sz="1800" spc="-1" strike="noStrike">
              <a:latin typeface="Arial"/>
            </a:endParaRPr>
          </a:p>
        </p:txBody>
      </p:sp>
      <p:sp>
        <p:nvSpPr>
          <p:cNvPr id="153" name="Rectangle 22"/>
          <p:cNvSpPr/>
          <p:nvPr/>
        </p:nvSpPr>
        <p:spPr>
          <a:xfrm>
            <a:off x="6983640" y="4421880"/>
            <a:ext cx="2027160" cy="7768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181717"/>
                </a:solidFill>
                <a:latin typeface="FreeMono"/>
                <a:ea typeface="FreeMono"/>
              </a:rPr>
              <a:t>&lt;div&gt;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  </a:t>
            </a:r>
            <a:r>
              <a:rPr b="0" lang="fr-FR" sz="1400" spc="-1" strike="noStrike">
                <a:solidFill>
                  <a:srgbClr val="181717"/>
                </a:solidFill>
                <a:latin typeface="FreeMono"/>
                <a:ea typeface="FreeMono"/>
              </a:rPr>
              <a:t>&lt;p&gt;Chart&lt;/p&gt;</a:t>
            </a:r>
            <a:endParaRPr b="0" lang="en-US" sz="1400" spc="-1" strike="noStrike">
              <a:latin typeface="Arial"/>
            </a:endParaRPr>
          </a:p>
          <a:p>
            <a:pPr>
              <a:lnSpc>
                <a:spcPct val="100000"/>
              </a:lnSpc>
            </a:pPr>
            <a:r>
              <a:rPr b="0" lang="fr-FR" sz="1400" spc="-1" strike="noStrike">
                <a:solidFill>
                  <a:srgbClr val="181717"/>
                </a:solidFill>
                <a:latin typeface="FreeMono"/>
                <a:ea typeface="FreeMono"/>
              </a:rPr>
              <a:t>&lt;/div&gt;</a:t>
            </a:r>
            <a:endParaRPr b="0" lang="en-US" sz="1400" spc="-1" strike="noStrike">
              <a:latin typeface="Arial"/>
            </a:endParaRPr>
          </a:p>
        </p:txBody>
      </p:sp>
      <p:sp>
        <p:nvSpPr>
          <p:cNvPr id="154" name="Straight Connector 23"/>
          <p:cNvSpPr/>
          <p:nvPr/>
        </p:nvSpPr>
        <p:spPr>
          <a:xfrm>
            <a:off x="7904160" y="5294160"/>
            <a:ext cx="360" cy="76140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Développer </a:t>
            </a:r>
            <a:r>
              <a:rPr b="0" lang="fr-FR" sz="2500" spc="-1" strike="noStrike">
                <a:solidFill>
                  <a:srgbClr val="595959"/>
                </a:solidFill>
                <a:latin typeface="Arial"/>
                <a:ea typeface="Arial"/>
              </a:rPr>
              <a:t>avec React</a:t>
            </a:r>
            <a:endParaRPr b="0" lang="en-US" sz="2500" spc="-1" strike="noStrike">
              <a:latin typeface="Arial"/>
            </a:endParaRPr>
          </a:p>
        </p:txBody>
      </p:sp>
      <p:sp>
        <p:nvSpPr>
          <p:cNvPr id="156"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L'architecture React : une hiérarchie de composants</a:t>
            </a:r>
            <a:endParaRPr b="0" lang="en-US" sz="2800" spc="-1" strike="noStrike">
              <a:latin typeface="Arial"/>
            </a:endParaRPr>
          </a:p>
        </p:txBody>
      </p:sp>
      <p:pic>
        <p:nvPicPr>
          <p:cNvPr id="157" name="Picture 5" descr=""/>
          <p:cNvPicPr/>
          <p:nvPr/>
        </p:nvPicPr>
        <p:blipFill>
          <a:blip r:embed="rId1"/>
          <a:stretch/>
        </p:blipFill>
        <p:spPr>
          <a:xfrm>
            <a:off x="194040" y="177120"/>
            <a:ext cx="1776240" cy="586440"/>
          </a:xfrm>
          <a:prstGeom prst="rect">
            <a:avLst/>
          </a:prstGeom>
          <a:ln w="0">
            <a:noFill/>
          </a:ln>
        </p:spPr>
      </p:pic>
      <p:sp>
        <p:nvSpPr>
          <p:cNvPr id="15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159" name="Rectangle 7"/>
          <p:cNvSpPr/>
          <p:nvPr/>
        </p:nvSpPr>
        <p:spPr>
          <a:xfrm>
            <a:off x="406080" y="1893600"/>
            <a:ext cx="11176920" cy="1264320"/>
          </a:xfrm>
          <a:prstGeom prst="rect">
            <a:avLst/>
          </a:prstGeom>
          <a:noFill/>
          <a:ln w="0">
            <a:noFill/>
          </a:ln>
        </p:spPr>
        <p:style>
          <a:lnRef idx="0"/>
          <a:fillRef idx="0"/>
          <a:effectRef idx="0"/>
          <a:fontRef idx="minor"/>
        </p:style>
        <p:txBody>
          <a:bodyPr numCol="1" spcCol="0" lIns="90000" rIns="90000" tIns="45000" bIns="45000" anchor="t">
            <a:noAutofit/>
          </a:bodyPr>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App React.js : composants imbriqués les uns dans les autres. (Tout élément d'une page est un composant)</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La page est un composant parent constitué de composants enfants.</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Un composant est un fichier Js qui peut être une classe ou une fonction particulière</a:t>
            </a:r>
            <a:endParaRPr b="0" lang="en-US" sz="1800" spc="-1" strike="noStrike">
              <a:latin typeface="Arial"/>
            </a:endParaRPr>
          </a:p>
        </p:txBody>
      </p:sp>
      <p:pic>
        <p:nvPicPr>
          <p:cNvPr id="160" name="Picture 8" descr=""/>
          <p:cNvPicPr/>
          <p:nvPr/>
        </p:nvPicPr>
        <p:blipFill>
          <a:blip r:embed="rId2"/>
          <a:stretch/>
        </p:blipFill>
        <p:spPr>
          <a:xfrm>
            <a:off x="2988720" y="3463920"/>
            <a:ext cx="6011640" cy="2846880"/>
          </a:xfrm>
          <a:prstGeom prst="rect">
            <a:avLst/>
          </a:prstGeom>
          <a:ln w="0">
            <a:noFill/>
          </a:ln>
        </p:spPr>
      </p:pic>
      <p:sp>
        <p:nvSpPr>
          <p:cNvPr id="161"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E0016A62-D4DF-492D-B394-C118B9E8CD9A}"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162" name="Rectangle 10"/>
          <p:cNvSpPr/>
          <p:nvPr/>
        </p:nvSpPr>
        <p:spPr>
          <a:xfrm>
            <a:off x="406080" y="4223520"/>
            <a:ext cx="2356200" cy="118692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0" lang="en-US" sz="1800" spc="-1" strike="noStrike">
                <a:solidFill>
                  <a:srgbClr val="000000"/>
                </a:solidFill>
                <a:latin typeface="Arial"/>
                <a:ea typeface="Arial"/>
              </a:rPr>
              <a:t>Ex de lib : </a:t>
            </a:r>
            <a:br/>
            <a:br/>
            <a:r>
              <a:rPr b="0" lang="en-US" sz="1800" spc="-1" strike="noStrike">
                <a:solidFill>
                  <a:srgbClr val="000000"/>
                </a:solidFill>
                <a:latin typeface="Arial"/>
                <a:ea typeface="Arial"/>
              </a:rPr>
              <a:t>material UI, bootstrap, ant,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Développer </a:t>
            </a:r>
            <a:r>
              <a:rPr b="0" lang="fr-FR" sz="2500" spc="-1" strike="noStrike">
                <a:solidFill>
                  <a:srgbClr val="595959"/>
                </a:solidFill>
                <a:latin typeface="Arial"/>
                <a:ea typeface="Arial"/>
              </a:rPr>
              <a:t>avec React</a:t>
            </a:r>
            <a:endParaRPr b="0" lang="en-US" sz="2500" spc="-1" strike="noStrike">
              <a:latin typeface="Arial"/>
            </a:endParaRPr>
          </a:p>
        </p:txBody>
      </p:sp>
      <p:sp>
        <p:nvSpPr>
          <p:cNvPr id="164"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L'architecture React : une hiérarchie de composants (2)</a:t>
            </a:r>
            <a:endParaRPr b="0" lang="en-US" sz="2800" spc="-1" strike="noStrike">
              <a:latin typeface="Arial"/>
            </a:endParaRPr>
          </a:p>
        </p:txBody>
      </p:sp>
      <p:pic>
        <p:nvPicPr>
          <p:cNvPr id="165" name="Picture 5" descr=""/>
          <p:cNvPicPr/>
          <p:nvPr/>
        </p:nvPicPr>
        <p:blipFill>
          <a:blip r:embed="rId1"/>
          <a:stretch/>
        </p:blipFill>
        <p:spPr>
          <a:xfrm>
            <a:off x="194040" y="177120"/>
            <a:ext cx="1776240" cy="586440"/>
          </a:xfrm>
          <a:prstGeom prst="rect">
            <a:avLst/>
          </a:prstGeom>
          <a:ln w="0">
            <a:noFill/>
          </a:ln>
        </p:spPr>
      </p:pic>
      <p:sp>
        <p:nvSpPr>
          <p:cNvPr id="166"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167" name="Rectangle 7"/>
          <p:cNvSpPr/>
          <p:nvPr/>
        </p:nvSpPr>
        <p:spPr>
          <a:xfrm>
            <a:off x="406080" y="3861360"/>
            <a:ext cx="2126520" cy="23864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800" spc="-1" strike="noStrike">
                <a:solidFill>
                  <a:srgbClr val="000000"/>
                </a:solidFill>
                <a:latin typeface="FreeMono"/>
                <a:ea typeface="FreeMono"/>
              </a:rPr>
              <a:t>App</a:t>
            </a:r>
            <a:endParaRPr b="0" lang="en-US" sz="1800" spc="-1" strike="noStrike">
              <a:latin typeface="Arial"/>
            </a:endParaRPr>
          </a:p>
          <a:p>
            <a:pPr>
              <a:lnSpc>
                <a:spcPct val="100000"/>
              </a:lnSpc>
            </a:pPr>
            <a:r>
              <a:rPr b="0" lang="fr-FR" sz="1800" spc="-1" strike="noStrike">
                <a:solidFill>
                  <a:srgbClr val="000000"/>
                </a:solidFill>
                <a:latin typeface="FreeMono"/>
                <a:ea typeface="FreeMono"/>
              </a:rPr>
              <a:t>| SideMenu</a:t>
            </a:r>
            <a:endParaRPr b="0" lang="en-US" sz="1800" spc="-1" strike="noStrike">
              <a:latin typeface="Arial"/>
            </a:endParaRPr>
          </a:p>
          <a:p>
            <a:pPr>
              <a:lnSpc>
                <a:spcPct val="100000"/>
              </a:lnSpc>
            </a:pPr>
            <a:r>
              <a:rPr b="0" lang="fr-FR" sz="1800" spc="-1" strike="noStrike">
                <a:solidFill>
                  <a:srgbClr val="000000"/>
                </a:solidFill>
                <a:latin typeface="FreeMono"/>
                <a:ea typeface="FreeMono"/>
              </a:rPr>
              <a:t>| Header</a:t>
            </a:r>
            <a:endParaRPr b="0" lang="en-US" sz="1800" spc="-1" strike="noStrike">
              <a:latin typeface="Arial"/>
            </a:endParaRPr>
          </a:p>
          <a:p>
            <a:pPr>
              <a:lnSpc>
                <a:spcPct val="100000"/>
              </a:lnSpc>
            </a:pPr>
            <a:r>
              <a:rPr b="0" lang="fr-FR" sz="1800" spc="-1" strike="noStrike">
                <a:solidFill>
                  <a:srgbClr val="000000"/>
                </a:solidFill>
                <a:latin typeface="FreeMono"/>
                <a:ea typeface="FreeMono"/>
              </a:rPr>
              <a:t>| Content</a:t>
            </a:r>
            <a:endParaRPr b="0" lang="en-US" sz="1800" spc="-1" strike="noStrike">
              <a:latin typeface="Arial"/>
            </a:endParaRPr>
          </a:p>
          <a:p>
            <a:pPr>
              <a:lnSpc>
                <a:spcPct val="100000"/>
              </a:lnSpc>
            </a:pPr>
            <a:r>
              <a:rPr b="0" lang="fr-FR" sz="1800" spc="-1" strike="noStrike">
                <a:solidFill>
                  <a:srgbClr val="000000"/>
                </a:solidFill>
                <a:latin typeface="FreeMono"/>
                <a:ea typeface="FreeMono"/>
              </a:rPr>
              <a:t>| | Chart</a:t>
            </a:r>
            <a:endParaRPr b="0" lang="en-US" sz="1800" spc="-1" strike="noStrike">
              <a:latin typeface="Arial"/>
            </a:endParaRPr>
          </a:p>
          <a:p>
            <a:pPr>
              <a:lnSpc>
                <a:spcPct val="100000"/>
              </a:lnSpc>
            </a:pPr>
            <a:r>
              <a:rPr b="0" lang="fr-FR" sz="1800" spc="-1" strike="noStrike">
                <a:solidFill>
                  <a:srgbClr val="000000"/>
                </a:solidFill>
                <a:latin typeface="FreeMono"/>
                <a:ea typeface="FreeMono"/>
              </a:rPr>
              <a:t>| | Foo</a:t>
            </a:r>
            <a:endParaRPr b="0" lang="en-US" sz="1800" spc="-1" strike="noStrike">
              <a:latin typeface="Arial"/>
            </a:endParaRPr>
          </a:p>
          <a:p>
            <a:pPr>
              <a:lnSpc>
                <a:spcPct val="100000"/>
              </a:lnSpc>
            </a:pPr>
            <a:r>
              <a:rPr b="0" lang="fr-FR" sz="1800" spc="-1" strike="noStrike">
                <a:solidFill>
                  <a:srgbClr val="000000"/>
                </a:solidFill>
                <a:latin typeface="FreeMono"/>
                <a:ea typeface="FreeMono"/>
              </a:rPr>
              <a:t>| | Bar</a:t>
            </a:r>
            <a:endParaRPr b="0" lang="en-US" sz="1800" spc="-1" strike="noStrike">
              <a:latin typeface="Arial"/>
            </a:endParaRPr>
          </a:p>
          <a:p>
            <a:pPr>
              <a:lnSpc>
                <a:spcPct val="100000"/>
              </a:lnSpc>
            </a:pPr>
            <a:r>
              <a:rPr b="0" lang="fr-FR" sz="1800" spc="-1" strike="noStrike">
                <a:solidFill>
                  <a:srgbClr val="000000"/>
                </a:solidFill>
                <a:latin typeface="FreeMono"/>
                <a:ea typeface="FreeMono"/>
              </a:rPr>
              <a:t>| Footer</a:t>
            </a:r>
            <a:endParaRPr b="0" lang="en-US" sz="1800" spc="-1" strike="noStrike">
              <a:latin typeface="Arial"/>
            </a:endParaRPr>
          </a:p>
          <a:p>
            <a:pPr>
              <a:lnSpc>
                <a:spcPct val="100000"/>
              </a:lnSpc>
            </a:pPr>
            <a:r>
              <a:rPr b="0" lang="en-US" sz="1800" spc="-1" strike="noStrike">
                <a:solidFill>
                  <a:srgbClr val="000000"/>
                </a:solidFill>
                <a:latin typeface="Arial"/>
                <a:ea typeface="Arial"/>
              </a:rPr>
              <a:t>	</a:t>
            </a:r>
            <a:endParaRPr b="0" lang="en-US" sz="1800" spc="-1" strike="noStrike">
              <a:latin typeface="Arial"/>
            </a:endParaRPr>
          </a:p>
        </p:txBody>
      </p:sp>
      <p:sp>
        <p:nvSpPr>
          <p:cNvPr id="168"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68940267-6CE0-48AA-85BF-E89A42FF6939}"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169" name="Rectangle 9"/>
          <p:cNvSpPr/>
          <p:nvPr/>
        </p:nvSpPr>
        <p:spPr>
          <a:xfrm>
            <a:off x="406080" y="1893600"/>
            <a:ext cx="11159640" cy="150696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2000" spc="-1" strike="noStrike">
                <a:solidFill>
                  <a:srgbClr val="000000"/>
                </a:solidFill>
                <a:latin typeface="Avenir LT Std"/>
                <a:ea typeface="Avenir LT Std"/>
              </a:rPr>
              <a:t>Le DOM virtuel (et donc le réel) est géré entièrement par React, pas par HTML5</a:t>
            </a:r>
            <a:r>
              <a:rPr b="0" lang="fr-FR" sz="1400" spc="-1" strike="noStrike">
                <a:solidFill>
                  <a:srgbClr val="000000"/>
                </a:solidFill>
                <a:latin typeface="Avenir LT Std"/>
                <a:ea typeface="Avenir LT Std"/>
              </a:rPr>
              <a:t> (preventDefault())</a:t>
            </a:r>
            <a:endParaRPr b="0" lang="en-US" sz="1400" spc="-1" strike="noStrike">
              <a:latin typeface="Arial"/>
            </a:endParaRPr>
          </a:p>
          <a:p>
            <a:pPr>
              <a:lnSpc>
                <a:spcPct val="114000"/>
              </a:lnSpc>
            </a:pPr>
            <a:r>
              <a:rPr b="0" lang="fr-FR" sz="2000" spc="-1" strike="noStrike">
                <a:solidFill>
                  <a:srgbClr val="000000"/>
                </a:solidFill>
                <a:latin typeface="Avenir LT Std"/>
                <a:ea typeface="Avenir LT Std"/>
              </a:rPr>
              <a:t>React s'appui sur des cycles de rendu des composants (fonction render()) et compare le VDOM avant et apres chaque cycle de rendu </a:t>
            </a:r>
            <a:endParaRPr b="0" lang="en-US" sz="2000" spc="-1" strike="noStrike">
              <a:latin typeface="Arial"/>
            </a:endParaRPr>
          </a:p>
          <a:p>
            <a:pPr>
              <a:lnSpc>
                <a:spcPct val="114000"/>
              </a:lnSpc>
            </a:pPr>
            <a:r>
              <a:rPr b="0" lang="fr-FR" sz="2000" spc="-1" strike="noStrike">
                <a:solidFill>
                  <a:srgbClr val="000000"/>
                </a:solidFill>
                <a:latin typeface="Avenir LT Std"/>
                <a:ea typeface="Avenir LT Std"/>
              </a:rPr>
              <a:t>Les cycles de rendu sont asynchrones.</a:t>
            </a:r>
            <a:endParaRPr b="0" lang="en-US" sz="2000" spc="-1" strike="noStrike">
              <a:latin typeface="Arial"/>
            </a:endParaRPr>
          </a:p>
          <a:p>
            <a:pPr>
              <a:lnSpc>
                <a:spcPct val="114000"/>
              </a:lnSpc>
            </a:pPr>
            <a:endParaRPr b="0" lang="en-US" sz="2000" spc="-1" strike="noStrike">
              <a:latin typeface="Arial"/>
            </a:endParaRPr>
          </a:p>
          <a:p>
            <a:pPr>
              <a:lnSpc>
                <a:spcPct val="114000"/>
              </a:lnSpc>
            </a:pPr>
            <a:r>
              <a:rPr b="0" lang="fr-FR" sz="2000" spc="-1" strike="noStrike">
                <a:solidFill>
                  <a:srgbClr val="000000"/>
                </a:solidFill>
                <a:latin typeface="Avenir LT Std"/>
                <a:ea typeface="Avenir LT Std"/>
              </a:rPr>
              <a:t>	</a:t>
            </a:r>
            <a:r>
              <a:rPr b="0" lang="fr-FR" sz="2000" spc="-1" strike="noStrike">
                <a:solidFill>
                  <a:srgbClr val="000000"/>
                </a:solidFill>
                <a:latin typeface="Avenir LT Std"/>
                <a:ea typeface="Avenir LT Std"/>
              </a:rPr>
              <a:t>	</a:t>
            </a:r>
            <a:r>
              <a:rPr b="0" lang="fr-FR" sz="2000" spc="-1" strike="noStrike">
                <a:solidFill>
                  <a:srgbClr val="000000"/>
                </a:solidFill>
                <a:latin typeface="Avenir LT Std"/>
                <a:ea typeface="Avenir LT Std"/>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Développer </a:t>
            </a:r>
            <a:r>
              <a:rPr b="0" lang="fr-FR" sz="2500" spc="-1" strike="noStrike">
                <a:solidFill>
                  <a:srgbClr val="595959"/>
                </a:solidFill>
                <a:latin typeface="Arial"/>
                <a:ea typeface="Arial"/>
              </a:rPr>
              <a:t>avec React</a:t>
            </a:r>
            <a:endParaRPr b="0" lang="en-US" sz="2500" spc="-1" strike="noStrike">
              <a:latin typeface="Arial"/>
            </a:endParaRPr>
          </a:p>
        </p:txBody>
      </p:sp>
      <p:sp>
        <p:nvSpPr>
          <p:cNvPr id="171"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L'architecture React : une hiérarchie de composants (2)</a:t>
            </a:r>
            <a:endParaRPr b="0" lang="en-US" sz="2800" spc="-1" strike="noStrike">
              <a:latin typeface="Arial"/>
            </a:endParaRPr>
          </a:p>
        </p:txBody>
      </p:sp>
      <p:pic>
        <p:nvPicPr>
          <p:cNvPr id="172" name="Picture 5" descr=""/>
          <p:cNvPicPr/>
          <p:nvPr/>
        </p:nvPicPr>
        <p:blipFill>
          <a:blip r:embed="rId1"/>
          <a:stretch/>
        </p:blipFill>
        <p:spPr>
          <a:xfrm>
            <a:off x="194040" y="177120"/>
            <a:ext cx="1776240" cy="586440"/>
          </a:xfrm>
          <a:prstGeom prst="rect">
            <a:avLst/>
          </a:prstGeom>
          <a:ln w="0">
            <a:noFill/>
          </a:ln>
        </p:spPr>
      </p:pic>
      <p:sp>
        <p:nvSpPr>
          <p:cNvPr id="173"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174" name="Rectangle 7"/>
          <p:cNvSpPr/>
          <p:nvPr/>
        </p:nvSpPr>
        <p:spPr>
          <a:xfrm>
            <a:off x="406080" y="3861360"/>
            <a:ext cx="2126520" cy="23864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800" spc="-1" strike="noStrike">
                <a:solidFill>
                  <a:srgbClr val="000000"/>
                </a:solidFill>
                <a:latin typeface="FreeMono"/>
                <a:ea typeface="FreeMono"/>
              </a:rPr>
              <a:t>App</a:t>
            </a:r>
            <a:endParaRPr b="0" lang="en-US" sz="1800" spc="-1" strike="noStrike">
              <a:latin typeface="Arial"/>
            </a:endParaRPr>
          </a:p>
          <a:p>
            <a:pPr>
              <a:lnSpc>
                <a:spcPct val="100000"/>
              </a:lnSpc>
            </a:pPr>
            <a:r>
              <a:rPr b="0" lang="fr-FR" sz="1800" spc="-1" strike="noStrike">
                <a:solidFill>
                  <a:srgbClr val="000000"/>
                </a:solidFill>
                <a:latin typeface="FreeMono"/>
                <a:ea typeface="FreeMono"/>
              </a:rPr>
              <a:t>| SideMenu</a:t>
            </a:r>
            <a:endParaRPr b="0" lang="en-US" sz="1800" spc="-1" strike="noStrike">
              <a:latin typeface="Arial"/>
            </a:endParaRPr>
          </a:p>
          <a:p>
            <a:pPr>
              <a:lnSpc>
                <a:spcPct val="100000"/>
              </a:lnSpc>
            </a:pPr>
            <a:r>
              <a:rPr b="0" lang="fr-FR" sz="1800" spc="-1" strike="noStrike">
                <a:solidFill>
                  <a:srgbClr val="000000"/>
                </a:solidFill>
                <a:latin typeface="FreeMono"/>
                <a:ea typeface="FreeMono"/>
              </a:rPr>
              <a:t>| Header</a:t>
            </a:r>
            <a:endParaRPr b="0" lang="en-US" sz="1800" spc="-1" strike="noStrike">
              <a:latin typeface="Arial"/>
            </a:endParaRPr>
          </a:p>
          <a:p>
            <a:pPr>
              <a:lnSpc>
                <a:spcPct val="100000"/>
              </a:lnSpc>
            </a:pPr>
            <a:r>
              <a:rPr b="0" lang="fr-FR" sz="1800" spc="-1" strike="noStrike">
                <a:solidFill>
                  <a:srgbClr val="000000"/>
                </a:solidFill>
                <a:latin typeface="FreeMono"/>
                <a:ea typeface="FreeMono"/>
              </a:rPr>
              <a:t>| Content</a:t>
            </a:r>
            <a:endParaRPr b="0" lang="en-US" sz="1800" spc="-1" strike="noStrike">
              <a:latin typeface="Arial"/>
            </a:endParaRPr>
          </a:p>
          <a:p>
            <a:pPr>
              <a:lnSpc>
                <a:spcPct val="100000"/>
              </a:lnSpc>
            </a:pPr>
            <a:r>
              <a:rPr b="0" lang="fr-FR" sz="1800" spc="-1" strike="noStrike">
                <a:solidFill>
                  <a:srgbClr val="000000"/>
                </a:solidFill>
                <a:latin typeface="FreeMono"/>
                <a:ea typeface="FreeMono"/>
              </a:rPr>
              <a:t>| | Chart</a:t>
            </a:r>
            <a:endParaRPr b="0" lang="en-US" sz="1800" spc="-1" strike="noStrike">
              <a:latin typeface="Arial"/>
            </a:endParaRPr>
          </a:p>
          <a:p>
            <a:pPr>
              <a:lnSpc>
                <a:spcPct val="100000"/>
              </a:lnSpc>
            </a:pPr>
            <a:r>
              <a:rPr b="0" lang="fr-FR" sz="1800" spc="-1" strike="noStrike">
                <a:solidFill>
                  <a:srgbClr val="000000"/>
                </a:solidFill>
                <a:latin typeface="FreeMono"/>
                <a:ea typeface="FreeMono"/>
              </a:rPr>
              <a:t>| | Foo</a:t>
            </a:r>
            <a:endParaRPr b="0" lang="en-US" sz="1800" spc="-1" strike="noStrike">
              <a:latin typeface="Arial"/>
            </a:endParaRPr>
          </a:p>
          <a:p>
            <a:pPr>
              <a:lnSpc>
                <a:spcPct val="100000"/>
              </a:lnSpc>
            </a:pPr>
            <a:r>
              <a:rPr b="0" lang="fr-FR" sz="1800" spc="-1" strike="noStrike">
                <a:solidFill>
                  <a:srgbClr val="000000"/>
                </a:solidFill>
                <a:latin typeface="FreeMono"/>
                <a:ea typeface="FreeMono"/>
              </a:rPr>
              <a:t>| | Bar</a:t>
            </a:r>
            <a:endParaRPr b="0" lang="en-US" sz="1800" spc="-1" strike="noStrike">
              <a:latin typeface="Arial"/>
            </a:endParaRPr>
          </a:p>
          <a:p>
            <a:pPr>
              <a:lnSpc>
                <a:spcPct val="100000"/>
              </a:lnSpc>
            </a:pPr>
            <a:r>
              <a:rPr b="0" lang="fr-FR" sz="1800" spc="-1" strike="noStrike">
                <a:solidFill>
                  <a:srgbClr val="000000"/>
                </a:solidFill>
                <a:latin typeface="FreeMono"/>
                <a:ea typeface="FreeMono"/>
              </a:rPr>
              <a:t>| Footer</a:t>
            </a:r>
            <a:endParaRPr b="0" lang="en-US" sz="1800" spc="-1" strike="noStrike">
              <a:latin typeface="Arial"/>
            </a:endParaRPr>
          </a:p>
          <a:p>
            <a:pPr>
              <a:lnSpc>
                <a:spcPct val="100000"/>
              </a:lnSpc>
            </a:pPr>
            <a:r>
              <a:rPr b="0" lang="en-US" sz="1800" spc="-1" strike="noStrike">
                <a:solidFill>
                  <a:srgbClr val="000000"/>
                </a:solidFill>
                <a:latin typeface="Arial"/>
                <a:ea typeface="Arial"/>
              </a:rPr>
              <a:t>	</a:t>
            </a:r>
            <a:endParaRPr b="0" lang="en-US" sz="1800" spc="-1" strike="noStrike">
              <a:latin typeface="Arial"/>
            </a:endParaRPr>
          </a:p>
        </p:txBody>
      </p:sp>
      <p:sp>
        <p:nvSpPr>
          <p:cNvPr id="175"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6F22A377-1FFA-4C4C-88F9-4A444B456D0E}"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176" name="Rectangle 9"/>
          <p:cNvSpPr/>
          <p:nvPr/>
        </p:nvSpPr>
        <p:spPr>
          <a:xfrm>
            <a:off x="2534040" y="3569400"/>
            <a:ext cx="9251280" cy="310716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2000" spc="-1" strike="noStrike">
                <a:solidFill>
                  <a:srgbClr val="000000"/>
                </a:solidFill>
                <a:latin typeface="Avenir LT Std"/>
                <a:ea typeface="Avenir LT Std"/>
              </a:rPr>
              <a:t>Le DOM virtuel (et donc le réel) est géré entièrement par React, pas par HTML5</a:t>
            </a:r>
            <a:r>
              <a:rPr b="0" lang="fr-FR" sz="1400" spc="-1" strike="noStrike">
                <a:solidFill>
                  <a:srgbClr val="000000"/>
                </a:solidFill>
                <a:latin typeface="Avenir LT Std"/>
                <a:ea typeface="Avenir LT Std"/>
              </a:rPr>
              <a:t> (preventDefault())</a:t>
            </a:r>
            <a:endParaRPr b="0" lang="en-US" sz="1400" spc="-1" strike="noStrike">
              <a:latin typeface="Arial"/>
            </a:endParaRPr>
          </a:p>
          <a:p>
            <a:pPr>
              <a:lnSpc>
                <a:spcPct val="114000"/>
              </a:lnSpc>
            </a:pPr>
            <a:r>
              <a:rPr b="0" lang="fr-FR" sz="2000" spc="-1" strike="noStrike">
                <a:solidFill>
                  <a:srgbClr val="000000"/>
                </a:solidFill>
                <a:latin typeface="Avenir LT Std"/>
                <a:ea typeface="Avenir LT Std"/>
              </a:rPr>
              <a:t>React s'appui sur des cycles de rendu des composants (fonction render()) et compare le VDOM avant et après chaque cycle de rendu </a:t>
            </a:r>
            <a:endParaRPr b="0" lang="en-US" sz="2000" spc="-1" strike="noStrike">
              <a:latin typeface="Arial"/>
            </a:endParaRPr>
          </a:p>
          <a:p>
            <a:pPr>
              <a:lnSpc>
                <a:spcPct val="114000"/>
              </a:lnSpc>
            </a:pPr>
            <a:r>
              <a:rPr b="0" lang="fr-FR" sz="2000" spc="-1" strike="noStrike">
                <a:solidFill>
                  <a:srgbClr val="000000"/>
                </a:solidFill>
                <a:latin typeface="Avenir LT Std"/>
                <a:ea typeface="Avenir LT Std"/>
              </a:rPr>
              <a:t>Chaque composant dispose d'états interne (les states) qui représentent l'état du composant à un instant donné. L'état de l'ensemble des composant représente l'état d'une application React. Pour communi</a:t>
            </a:r>
            <a:endParaRPr b="0" lang="en-US" sz="2000" spc="-1" strike="noStrike">
              <a:latin typeface="Arial"/>
            </a:endParaRPr>
          </a:p>
          <a:p>
            <a:pPr>
              <a:lnSpc>
                <a:spcPct val="114000"/>
              </a:lnSpc>
            </a:pPr>
            <a:r>
              <a:rPr b="0" lang="fr-FR" sz="2000" spc="-1" strike="noStrike">
                <a:solidFill>
                  <a:srgbClr val="000000"/>
                </a:solidFill>
                <a:latin typeface="Avenir LT Std"/>
                <a:ea typeface="Avenir LT Std"/>
              </a:rPr>
              <a:t>Les cycles de rendu sont asynchrones : </a:t>
            </a:r>
            <a:endParaRPr b="0" lang="en-US" sz="2000" spc="-1" strike="noStrike">
              <a:latin typeface="Arial"/>
            </a:endParaRPr>
          </a:p>
          <a:p>
            <a:pPr>
              <a:lnSpc>
                <a:spcPct val="114000"/>
              </a:lnSpc>
            </a:pPr>
            <a:endParaRPr b="0" lang="en-US" sz="2000" spc="-1" strike="noStrike">
              <a:latin typeface="Arial"/>
            </a:endParaRPr>
          </a:p>
          <a:p>
            <a:pPr>
              <a:lnSpc>
                <a:spcPct val="114000"/>
              </a:lnSpc>
            </a:pPr>
            <a:endParaRPr b="0" lang="en-US" sz="2000" spc="-1" strike="noStrike">
              <a:latin typeface="Arial"/>
            </a:endParaRPr>
          </a:p>
          <a:p>
            <a:pPr>
              <a:lnSpc>
                <a:spcPct val="114000"/>
              </a:lnSpc>
            </a:pPr>
            <a:r>
              <a:rPr b="0" lang="fr-FR" sz="2000" spc="-1" strike="noStrike">
                <a:solidFill>
                  <a:srgbClr val="000000"/>
                </a:solidFill>
                <a:latin typeface="Avenir LT Std"/>
                <a:ea typeface="Avenir LT Std"/>
              </a:rPr>
              <a:t>	</a:t>
            </a:r>
            <a:r>
              <a:rPr b="0" lang="fr-FR" sz="2000" spc="-1" strike="noStrike">
                <a:solidFill>
                  <a:srgbClr val="000000"/>
                </a:solidFill>
                <a:latin typeface="Avenir LT Std"/>
                <a:ea typeface="Avenir LT Std"/>
              </a:rPr>
              <a:t>	</a:t>
            </a:r>
            <a:r>
              <a:rPr b="0" lang="fr-FR" sz="2000" spc="-1" strike="noStrike">
                <a:solidFill>
                  <a:srgbClr val="000000"/>
                </a:solidFill>
                <a:latin typeface="Avenir LT Std"/>
                <a:ea typeface="Avenir LT Std"/>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178"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Anatomie d'un composant</a:t>
            </a:r>
            <a:endParaRPr b="0" lang="en-US" sz="2800" spc="-1" strike="noStrike">
              <a:latin typeface="Arial"/>
            </a:endParaRPr>
          </a:p>
        </p:txBody>
      </p:sp>
      <p:pic>
        <p:nvPicPr>
          <p:cNvPr id="179" name="Picture 5" descr=""/>
          <p:cNvPicPr/>
          <p:nvPr/>
        </p:nvPicPr>
        <p:blipFill>
          <a:blip r:embed="rId1"/>
          <a:stretch/>
        </p:blipFill>
        <p:spPr>
          <a:xfrm>
            <a:off x="194040" y="177120"/>
            <a:ext cx="1776240" cy="586440"/>
          </a:xfrm>
          <a:prstGeom prst="rect">
            <a:avLst/>
          </a:prstGeom>
          <a:ln w="0">
            <a:noFill/>
          </a:ln>
        </p:spPr>
      </p:pic>
      <p:sp>
        <p:nvSpPr>
          <p:cNvPr id="180"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181" name="Rectangle 7"/>
          <p:cNvSpPr/>
          <p:nvPr/>
        </p:nvSpPr>
        <p:spPr>
          <a:xfrm>
            <a:off x="123840" y="1893600"/>
            <a:ext cx="7180920" cy="132444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2000" spc="-1" strike="noStrike">
                <a:solidFill>
                  <a:srgbClr val="000000"/>
                </a:solidFill>
                <a:latin typeface="Avenir LT Std"/>
                <a:ea typeface="Avenir LT Std"/>
              </a:rPr>
              <a:t>Un composant peut être composé :</a:t>
            </a:r>
            <a:endParaRPr b="0" lang="en-US" sz="2000" spc="-1" strike="noStrike">
              <a:latin typeface="Arial"/>
            </a:endParaRPr>
          </a:p>
          <a:p>
            <a:pPr lvl="1" marL="639720" indent="-239760">
              <a:lnSpc>
                <a:spcPct val="114000"/>
              </a:lnSpc>
              <a:buClr>
                <a:srgbClr val="000000"/>
              </a:buClr>
              <a:buFont typeface="Arial"/>
              <a:buChar char="•"/>
            </a:pPr>
            <a:r>
              <a:rPr b="0" lang="fr-FR" sz="2000" spc="-1" strike="noStrike">
                <a:solidFill>
                  <a:srgbClr val="000000"/>
                </a:solidFill>
                <a:latin typeface="Avenir LT Std"/>
                <a:ea typeface="Avenir LT Std"/>
              </a:rPr>
              <a:t>de propriétés externes (optionnel) : </a:t>
            </a:r>
            <a:r>
              <a:rPr b="1" lang="fr-FR" sz="2000" spc="-1" strike="noStrike">
                <a:solidFill>
                  <a:srgbClr val="000000"/>
                </a:solidFill>
                <a:latin typeface="Avenir LT Std"/>
                <a:ea typeface="Avenir LT Std"/>
              </a:rPr>
              <a:t>props</a:t>
            </a:r>
            <a:endParaRPr b="0" lang="en-US" sz="2000" spc="-1" strike="noStrike">
              <a:latin typeface="Arial"/>
            </a:endParaRPr>
          </a:p>
          <a:p>
            <a:pPr lvl="1" marL="639720" indent="-239760">
              <a:lnSpc>
                <a:spcPct val="114000"/>
              </a:lnSpc>
              <a:buClr>
                <a:srgbClr val="000000"/>
              </a:buClr>
              <a:buFont typeface="Arial"/>
              <a:buChar char="•"/>
            </a:pPr>
            <a:r>
              <a:rPr b="0" lang="fr-FR" sz="2000" spc="-1" strike="noStrike">
                <a:solidFill>
                  <a:srgbClr val="000000"/>
                </a:solidFill>
                <a:latin typeface="Avenir LT Std"/>
                <a:ea typeface="Avenir LT Std"/>
              </a:rPr>
              <a:t>d'états internes (optionnel) : </a:t>
            </a:r>
            <a:r>
              <a:rPr b="1" lang="fr-FR" sz="2000" spc="-1" strike="noStrike">
                <a:solidFill>
                  <a:srgbClr val="000000"/>
                </a:solidFill>
                <a:latin typeface="Avenir LT Std"/>
                <a:ea typeface="Avenir LT Std"/>
              </a:rPr>
              <a:t>states</a:t>
            </a:r>
            <a:endParaRPr b="0" lang="en-US" sz="2000" spc="-1" strike="noStrike">
              <a:latin typeface="Arial"/>
            </a:endParaRPr>
          </a:p>
          <a:p>
            <a:pPr lvl="1" marL="639720" indent="-239760">
              <a:lnSpc>
                <a:spcPct val="114000"/>
              </a:lnSpc>
              <a:buClr>
                <a:srgbClr val="000000"/>
              </a:buClr>
              <a:buFont typeface="Arial"/>
              <a:buChar char="•"/>
            </a:pPr>
            <a:r>
              <a:rPr b="0" lang="fr-FR" sz="2000" spc="-1" strike="noStrike">
                <a:solidFill>
                  <a:srgbClr val="000000"/>
                </a:solidFill>
                <a:latin typeface="Avenir LT Std"/>
                <a:ea typeface="Avenir LT Std"/>
              </a:rPr>
              <a:t>d'un cycle de vie (optionnel) : </a:t>
            </a:r>
            <a:r>
              <a:rPr b="1" lang="fr-FR" sz="2000" spc="-1" strike="noStrike">
                <a:solidFill>
                  <a:srgbClr val="000000"/>
                </a:solidFill>
                <a:latin typeface="Avenir LT Std"/>
                <a:ea typeface="Avenir LT Std"/>
              </a:rPr>
              <a:t>fonctions</a:t>
            </a:r>
            <a:endParaRPr b="0" lang="en-US" sz="2000" spc="-1" strike="noStrike">
              <a:latin typeface="Arial"/>
            </a:endParaRPr>
          </a:p>
          <a:p>
            <a:pPr lvl="1" marL="639720" indent="-239760">
              <a:lnSpc>
                <a:spcPct val="114000"/>
              </a:lnSpc>
              <a:buClr>
                <a:srgbClr val="000000"/>
              </a:buClr>
              <a:buFont typeface="Arial"/>
              <a:buChar char="•"/>
            </a:pPr>
            <a:r>
              <a:rPr b="0" lang="fr-FR" sz="2000" spc="-1" strike="noStrike">
                <a:solidFill>
                  <a:srgbClr val="000000"/>
                </a:solidFill>
                <a:latin typeface="Avenir LT Std"/>
                <a:ea typeface="Avenir LT Std"/>
              </a:rPr>
              <a:t>d'une fonction de rendu : </a:t>
            </a:r>
            <a:r>
              <a:rPr b="1" lang="fr-FR" sz="2000" spc="-1" strike="noStrike">
                <a:solidFill>
                  <a:srgbClr val="000000"/>
                </a:solidFill>
                <a:latin typeface="Avenir LT Std"/>
                <a:ea typeface="Avenir LT Std"/>
              </a:rPr>
              <a:t>JSX</a:t>
            </a:r>
            <a:endParaRPr b="0" lang="en-US" sz="2000" spc="-1" strike="noStrike">
              <a:latin typeface="Arial"/>
            </a:endParaRPr>
          </a:p>
        </p:txBody>
      </p:sp>
      <p:sp>
        <p:nvSpPr>
          <p:cNvPr id="182" name="PlaceHolder 3"/>
          <p:cNvSpPr>
            <a:spLocks noGrp="1"/>
          </p:cNvSpPr>
          <p:nvPr>
            <p:ph type="sldNum"/>
          </p:nvPr>
        </p:nvSpPr>
        <p:spPr>
          <a:xfrm>
            <a:off x="561240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56EF1235-529B-4FCE-9FB1-BD26528E853F}"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183" name="Rectangle 9"/>
          <p:cNvSpPr/>
          <p:nvPr/>
        </p:nvSpPr>
        <p:spPr>
          <a:xfrm>
            <a:off x="7459920" y="1893600"/>
            <a:ext cx="5427720" cy="49820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4" strike="noStrike">
                <a:solidFill>
                  <a:srgbClr val="292929"/>
                </a:solidFill>
                <a:latin typeface="FreeMono"/>
                <a:ea typeface="FreeMono"/>
              </a:rPr>
              <a:t>class YourComponentName extends Component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constructor(props)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super(props)</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this.state =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state1: new Date()</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componentDidMount()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componentWillUnmount()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render()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&lt;div&gt;</a:t>
            </a:r>
            <a:endParaRPr b="0" lang="en-US" sz="1400" spc="-1" strike="noStrike">
              <a:latin typeface="Arial"/>
            </a:endParaRPr>
          </a:p>
          <a:p>
            <a:pPr>
              <a:lnSpc>
                <a:spcPct val="100000"/>
              </a:lnSpc>
            </a:pPr>
            <a:r>
              <a:rPr b="1" lang="fr-FR" sz="1400" spc="-24" strike="noStrike">
                <a:solidFill>
                  <a:srgbClr val="292929"/>
                </a:solidFill>
                <a:latin typeface="FreeMono"/>
                <a:ea typeface="FreeMono"/>
              </a:rPr>
              <a:t>            </a:t>
            </a:r>
            <a:r>
              <a:rPr b="0" lang="fr-FR" sz="1400" spc="-24" strike="noStrike">
                <a:solidFill>
                  <a:srgbClr val="292929"/>
                </a:solidFill>
                <a:latin typeface="FreeMono"/>
                <a:ea typeface="FreeMono"/>
              </a:rPr>
              <a:t>&lt;h1&gt;{this.state.state1}&lt;/h1&gt;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&lt;/div&gt;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a:t>
            </a:r>
            <a:endParaRPr b="0" lang="en-US" sz="1400" spc="-1" strike="noStrike">
              <a:latin typeface="Arial"/>
            </a:endParaRPr>
          </a:p>
        </p:txBody>
      </p:sp>
      <p:sp>
        <p:nvSpPr>
          <p:cNvPr id="184" name="Elbow Connector 10"/>
          <p:cNvSpPr/>
          <p:nvPr/>
        </p:nvSpPr>
        <p:spPr>
          <a:xfrm>
            <a:off x="5852160" y="2472120"/>
            <a:ext cx="2081880" cy="45000"/>
          </a:xfrm>
          <a:prstGeom prst="bentConnector3">
            <a:avLst>
              <a:gd name="adj1" fmla="val 50008"/>
            </a:avLst>
          </a:prstGeom>
          <a:noFill/>
          <a:ln w="19080">
            <a:solidFill>
              <a:srgbClr val="7030a0"/>
            </a:solidFill>
            <a:round/>
            <a:tailEnd len="med" type="arrow" w="med"/>
          </a:ln>
        </p:spPr>
        <p:style>
          <a:lnRef idx="0"/>
          <a:fillRef idx="0"/>
          <a:effectRef idx="0"/>
          <a:fontRef idx="minor"/>
        </p:style>
      </p:sp>
      <p:sp>
        <p:nvSpPr>
          <p:cNvPr id="185" name="Elbow Connector 11"/>
          <p:cNvSpPr/>
          <p:nvPr/>
        </p:nvSpPr>
        <p:spPr>
          <a:xfrm flipV="1">
            <a:off x="5076720" y="2694600"/>
            <a:ext cx="2857320" cy="118080"/>
          </a:xfrm>
          <a:prstGeom prst="bentConnector3">
            <a:avLst>
              <a:gd name="adj1" fmla="val 50006"/>
            </a:avLst>
          </a:prstGeom>
          <a:noFill/>
          <a:ln w="19080">
            <a:solidFill>
              <a:srgbClr val="7030a0"/>
            </a:solidFill>
            <a:round/>
            <a:tailEnd len="med" type="arrow" w="med"/>
          </a:ln>
        </p:spPr>
        <p:style>
          <a:lnRef idx="0"/>
          <a:fillRef idx="0"/>
          <a:effectRef idx="0"/>
          <a:fontRef idx="minor"/>
        </p:style>
      </p:sp>
      <p:sp>
        <p:nvSpPr>
          <p:cNvPr id="186" name="Elbow Connector 12"/>
          <p:cNvSpPr/>
          <p:nvPr/>
        </p:nvSpPr>
        <p:spPr>
          <a:xfrm>
            <a:off x="2777040" y="3796200"/>
            <a:ext cx="4593960" cy="1865520"/>
          </a:xfrm>
          <a:prstGeom prst="bentConnector3">
            <a:avLst>
              <a:gd name="adj1" fmla="val 50003"/>
            </a:avLst>
          </a:prstGeom>
          <a:noFill/>
          <a:ln w="19080">
            <a:solidFill>
              <a:srgbClr val="7030a0"/>
            </a:solidFill>
            <a:round/>
            <a:tailEnd len="med" type="arrow" w="med"/>
          </a:ln>
        </p:spPr>
        <p:style>
          <a:lnRef idx="0"/>
          <a:fillRef idx="0"/>
          <a:effectRef idx="0"/>
          <a:fontRef idx="minor"/>
        </p:style>
      </p:sp>
      <p:sp>
        <p:nvSpPr>
          <p:cNvPr id="187" name="Straight Connector 13"/>
          <p:cNvSpPr/>
          <p:nvPr/>
        </p:nvSpPr>
        <p:spPr>
          <a:xfrm>
            <a:off x="7403040" y="4991040"/>
            <a:ext cx="177480" cy="1411920"/>
          </a:xfrm>
          <a:custGeom>
            <a:avLst/>
            <a:gdLst/>
            <a:ahLst/>
            <a:rect l="l" t="t" r="r" b="b"/>
            <a:pathLst>
              <a:path w="21600" h="21600">
                <a:moveTo>
                  <a:pt x="0" y="0"/>
                </a:moveTo>
                <a:lnTo>
                  <a:pt x="21600" y="21600"/>
                </a:lnTo>
              </a:path>
            </a:pathLst>
          </a:custGeom>
          <a:noFill/>
          <a:ln w="19080">
            <a:solidFill>
              <a:srgbClr val="7030a0"/>
            </a:solidFill>
            <a:round/>
          </a:ln>
        </p:spPr>
        <p:style>
          <a:lnRef idx="0"/>
          <a:fillRef idx="0"/>
          <a:effectRef idx="0"/>
          <a:fontRef idx="minor"/>
        </p:style>
      </p:sp>
      <p:sp>
        <p:nvSpPr>
          <p:cNvPr id="188" name="Straight Connector 15"/>
          <p:cNvSpPr/>
          <p:nvPr/>
        </p:nvSpPr>
        <p:spPr>
          <a:xfrm>
            <a:off x="7401240" y="4991040"/>
            <a:ext cx="352800" cy="360"/>
          </a:xfrm>
          <a:custGeom>
            <a:avLst/>
            <a:gdLst/>
            <a:ahLst/>
            <a:rect l="l" t="t" r="r" b="b"/>
            <a:pathLst>
              <a:path w="21600" h="21600">
                <a:moveTo>
                  <a:pt x="0" y="0"/>
                </a:moveTo>
                <a:lnTo>
                  <a:pt x="21600" y="21600"/>
                </a:lnTo>
              </a:path>
            </a:pathLst>
          </a:custGeom>
          <a:noFill/>
          <a:ln w="19080">
            <a:solidFill>
              <a:srgbClr val="7030a0"/>
            </a:solidFill>
            <a:round/>
          </a:ln>
        </p:spPr>
        <p:style>
          <a:lnRef idx="0"/>
          <a:fillRef idx="0"/>
          <a:effectRef idx="0"/>
          <a:fontRef idx="minor"/>
        </p:style>
      </p:sp>
      <p:sp>
        <p:nvSpPr>
          <p:cNvPr id="189" name="Straight Connector 14"/>
          <p:cNvSpPr/>
          <p:nvPr/>
        </p:nvSpPr>
        <p:spPr>
          <a:xfrm>
            <a:off x="7404480" y="6403680"/>
            <a:ext cx="352800" cy="360"/>
          </a:xfrm>
          <a:custGeom>
            <a:avLst/>
            <a:gdLst/>
            <a:ahLst/>
            <a:rect l="l" t="t" r="r" b="b"/>
            <a:pathLst>
              <a:path w="21600" h="21600">
                <a:moveTo>
                  <a:pt x="0" y="0"/>
                </a:moveTo>
                <a:lnTo>
                  <a:pt x="21600" y="21600"/>
                </a:lnTo>
              </a:path>
            </a:pathLst>
          </a:custGeom>
          <a:noFill/>
          <a:ln w="19080">
            <a:solidFill>
              <a:srgbClr val="7030a0"/>
            </a:solidFill>
            <a:round/>
          </a:ln>
        </p:spPr>
        <p:style>
          <a:lnRef idx="0"/>
          <a:fillRef idx="0"/>
          <a:effectRef idx="0"/>
          <a:fontRef idx="minor"/>
        </p:style>
      </p:sp>
      <p:sp>
        <p:nvSpPr>
          <p:cNvPr id="190" name="Elbow Connector 16"/>
          <p:cNvSpPr/>
          <p:nvPr/>
        </p:nvSpPr>
        <p:spPr>
          <a:xfrm>
            <a:off x="5539320" y="3170160"/>
            <a:ext cx="1841400" cy="915120"/>
          </a:xfrm>
          <a:prstGeom prst="bentConnector3">
            <a:avLst>
              <a:gd name="adj1" fmla="val 50009"/>
            </a:avLst>
          </a:prstGeom>
          <a:noFill/>
          <a:ln w="19080">
            <a:solidFill>
              <a:srgbClr val="7030a0"/>
            </a:solidFill>
            <a:round/>
            <a:tailEnd len="med" type="arrow" w="med"/>
          </a:ln>
        </p:spPr>
        <p:style>
          <a:lnRef idx="0"/>
          <a:fillRef idx="0"/>
          <a:effectRef idx="0"/>
          <a:fontRef idx="minor"/>
        </p:style>
      </p:sp>
      <p:sp>
        <p:nvSpPr>
          <p:cNvPr id="191" name="Straight Connector 17"/>
          <p:cNvSpPr/>
          <p:nvPr/>
        </p:nvSpPr>
        <p:spPr>
          <a:xfrm>
            <a:off x="7401240" y="3646440"/>
            <a:ext cx="352800" cy="360"/>
          </a:xfrm>
          <a:custGeom>
            <a:avLst/>
            <a:gdLst/>
            <a:ahLst/>
            <a:rect l="l" t="t" r="r" b="b"/>
            <a:pathLst>
              <a:path w="21600" h="21600">
                <a:moveTo>
                  <a:pt x="0" y="0"/>
                </a:moveTo>
                <a:lnTo>
                  <a:pt x="21600" y="21600"/>
                </a:lnTo>
              </a:path>
            </a:pathLst>
          </a:custGeom>
          <a:noFill/>
          <a:ln w="19080">
            <a:solidFill>
              <a:srgbClr val="7030a0"/>
            </a:solidFill>
            <a:round/>
          </a:ln>
        </p:spPr>
        <p:style>
          <a:lnRef idx="0"/>
          <a:fillRef idx="0"/>
          <a:effectRef idx="0"/>
          <a:fontRef idx="minor"/>
        </p:style>
      </p:sp>
      <p:sp>
        <p:nvSpPr>
          <p:cNvPr id="192" name="Straight Connector 18"/>
          <p:cNvSpPr/>
          <p:nvPr/>
        </p:nvSpPr>
        <p:spPr>
          <a:xfrm flipH="1">
            <a:off x="7403400" y="3646440"/>
            <a:ext cx="171720" cy="1154880"/>
          </a:xfrm>
          <a:custGeom>
            <a:avLst/>
            <a:gdLst/>
            <a:ahLst/>
            <a:rect l="l" t="t" r="r" b="b"/>
            <a:pathLst>
              <a:path w="21600" h="21600">
                <a:moveTo>
                  <a:pt x="0" y="0"/>
                </a:moveTo>
                <a:lnTo>
                  <a:pt x="21600" y="21600"/>
                </a:lnTo>
              </a:path>
            </a:pathLst>
          </a:custGeom>
          <a:noFill/>
          <a:ln w="19080">
            <a:solidFill>
              <a:srgbClr val="7030a0"/>
            </a:solidFill>
            <a:round/>
          </a:ln>
        </p:spPr>
        <p:style>
          <a:lnRef idx="0"/>
          <a:fillRef idx="0"/>
          <a:effectRef idx="0"/>
          <a:fontRef idx="minor"/>
        </p:style>
      </p:sp>
      <p:sp>
        <p:nvSpPr>
          <p:cNvPr id="193" name="Straight Connector 19"/>
          <p:cNvSpPr/>
          <p:nvPr/>
        </p:nvSpPr>
        <p:spPr>
          <a:xfrm>
            <a:off x="7411320" y="4802040"/>
            <a:ext cx="352440" cy="360"/>
          </a:xfrm>
          <a:custGeom>
            <a:avLst/>
            <a:gdLst/>
            <a:ahLst/>
            <a:rect l="l" t="t" r="r" b="b"/>
            <a:pathLst>
              <a:path w="21600" h="21600">
                <a:moveTo>
                  <a:pt x="0" y="0"/>
                </a:moveTo>
                <a:lnTo>
                  <a:pt x="21600" y="21600"/>
                </a:lnTo>
              </a:path>
            </a:pathLst>
          </a:custGeom>
          <a:noFill/>
          <a:ln w="19080">
            <a:solidFill>
              <a:srgbClr val="7030a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195"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Comm</a:t>
            </a:r>
            <a:r>
              <a:rPr b="1" lang="fr-FR" sz="2800" spc="-1" strike="noStrike">
                <a:solidFill>
                  <a:srgbClr val="000000"/>
                </a:solidFill>
                <a:latin typeface="Avenir LT Std"/>
                <a:ea typeface="Avenir LT Std"/>
              </a:rPr>
              <a:t>unicati</a:t>
            </a:r>
            <a:r>
              <a:rPr b="1" lang="fr-FR" sz="2800" spc="-1" strike="noStrike">
                <a:solidFill>
                  <a:srgbClr val="000000"/>
                </a:solidFill>
                <a:latin typeface="Avenir LT Std"/>
                <a:ea typeface="Avenir LT Std"/>
              </a:rPr>
              <a:t>on </a:t>
            </a:r>
            <a:r>
              <a:rPr b="1" lang="fr-FR" sz="2800" spc="-1" strike="noStrike">
                <a:solidFill>
                  <a:srgbClr val="000000"/>
                </a:solidFill>
                <a:latin typeface="Avenir LT Std"/>
                <a:ea typeface="Avenir LT Std"/>
              </a:rPr>
              <a:t>entre </a:t>
            </a:r>
            <a:r>
              <a:rPr b="1" lang="fr-FR" sz="2800" spc="-1" strike="noStrike">
                <a:solidFill>
                  <a:srgbClr val="000000"/>
                </a:solidFill>
                <a:latin typeface="Avenir LT Std"/>
                <a:ea typeface="Avenir LT Std"/>
              </a:rPr>
              <a:t>compo</a:t>
            </a:r>
            <a:r>
              <a:rPr b="1" lang="fr-FR" sz="2800" spc="-1" strike="noStrike">
                <a:solidFill>
                  <a:srgbClr val="000000"/>
                </a:solidFill>
                <a:latin typeface="Avenir LT Std"/>
                <a:ea typeface="Avenir LT Std"/>
              </a:rPr>
              <a:t>sants</a:t>
            </a:r>
            <a:endParaRPr b="0" lang="en-US" sz="2800" spc="-1" strike="noStrike">
              <a:latin typeface="Arial"/>
            </a:endParaRPr>
          </a:p>
        </p:txBody>
      </p:sp>
      <p:pic>
        <p:nvPicPr>
          <p:cNvPr id="196" name="Picture 5" descr=""/>
          <p:cNvPicPr/>
          <p:nvPr/>
        </p:nvPicPr>
        <p:blipFill>
          <a:blip r:embed="rId1"/>
          <a:stretch/>
        </p:blipFill>
        <p:spPr>
          <a:xfrm>
            <a:off x="194040" y="177120"/>
            <a:ext cx="1776240" cy="586440"/>
          </a:xfrm>
          <a:prstGeom prst="rect">
            <a:avLst/>
          </a:prstGeom>
          <a:ln w="0">
            <a:noFill/>
          </a:ln>
        </p:spPr>
      </p:pic>
      <p:sp>
        <p:nvSpPr>
          <p:cNvPr id="197"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198"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95613E46-2C58-4925-A79C-428F7F32C530}"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199" name="Rectangle 8"/>
          <p:cNvSpPr/>
          <p:nvPr/>
        </p:nvSpPr>
        <p:spPr>
          <a:xfrm>
            <a:off x="628920" y="1683720"/>
            <a:ext cx="6917040" cy="3681720"/>
          </a:xfrm>
          <a:prstGeom prst="rect">
            <a:avLst/>
          </a:prstGeom>
          <a:noFill/>
          <a:ln w="0">
            <a:noFill/>
          </a:ln>
        </p:spPr>
        <p:style>
          <a:lnRef idx="0"/>
          <a:fillRef idx="0"/>
          <a:effectRef idx="0"/>
          <a:fontRef idx="minor"/>
        </p:style>
        <p:txBody>
          <a:bodyPr numCol="1" spcCol="0" lIns="90000" rIns="90000" tIns="45000" bIns="45000" anchor="t">
            <a:noAutofit/>
          </a:bodyPr>
          <a:p>
            <a:pPr marL="284040" indent="-284040">
              <a:lnSpc>
                <a:spcPct val="100000"/>
              </a:lnSpc>
              <a:buClr>
                <a:srgbClr val="000000"/>
              </a:buClr>
              <a:buFont typeface="Arial"/>
              <a:buChar char="•"/>
            </a:pPr>
            <a:r>
              <a:rPr b="1" lang="fr-FR" sz="2600" spc="-1" strike="noStrike">
                <a:solidFill>
                  <a:srgbClr val="000000"/>
                </a:solidFill>
                <a:latin typeface="Arial"/>
                <a:ea typeface="Arial"/>
              </a:rPr>
              <a:t>props </a:t>
            </a:r>
            <a:r>
              <a:rPr b="0" lang="fr-FR" sz="2600" spc="-1" strike="noStrike">
                <a:solidFill>
                  <a:srgbClr val="000000"/>
                </a:solidFill>
                <a:latin typeface="Arial"/>
                <a:ea typeface="Arial"/>
              </a:rPr>
              <a:t>: objets passés par le parent</a:t>
            </a:r>
            <a:br/>
            <a:r>
              <a:rPr b="0" lang="fr-FR" sz="2600" spc="-1" strike="noStrike">
                <a:solidFill>
                  <a:srgbClr val="000000"/>
                </a:solidFill>
                <a:latin typeface="Arial"/>
                <a:ea typeface="DejaVu Sans"/>
              </a:rPr>
              <a:t> </a:t>
            </a:r>
            <a:endParaRPr b="0" lang="en-US" sz="2600" spc="-1" strike="noStrike">
              <a:latin typeface="Arial"/>
            </a:endParaRPr>
          </a:p>
          <a:p>
            <a:pPr marL="284040" indent="-284040">
              <a:lnSpc>
                <a:spcPct val="100000"/>
              </a:lnSpc>
              <a:buClr>
                <a:srgbClr val="000000"/>
              </a:buClr>
              <a:buFont typeface="Arial"/>
              <a:buChar char="•"/>
            </a:pPr>
            <a:r>
              <a:rPr b="1" lang="fr-FR" sz="2600" spc="-1" strike="noStrike">
                <a:solidFill>
                  <a:srgbClr val="000000"/>
                </a:solidFill>
                <a:latin typeface="Arial"/>
                <a:ea typeface="Arial"/>
              </a:rPr>
              <a:t>callback </a:t>
            </a:r>
            <a:r>
              <a:rPr b="0" lang="fr-FR" sz="2600" spc="-1" strike="noStrike">
                <a:solidFill>
                  <a:srgbClr val="000000"/>
                </a:solidFill>
                <a:latin typeface="Arial"/>
                <a:ea typeface="Arial"/>
              </a:rPr>
              <a:t>: props particulière, fonction passée par le parent </a:t>
            </a:r>
            <a:br/>
            <a:r>
              <a:rPr b="0" lang="fr-FR" sz="2600" spc="-1" strike="noStrike">
                <a:solidFill>
                  <a:srgbClr val="000000"/>
                </a:solidFill>
                <a:latin typeface="Arial"/>
                <a:ea typeface="DejaVu Sans"/>
              </a:rPr>
              <a:t> </a:t>
            </a:r>
            <a:endParaRPr b="0" lang="en-US" sz="2600" spc="-1" strike="noStrike">
              <a:latin typeface="Arial"/>
            </a:endParaRPr>
          </a:p>
          <a:p>
            <a:pPr marL="284040" indent="-284040">
              <a:lnSpc>
                <a:spcPct val="100000"/>
              </a:lnSpc>
              <a:buClr>
                <a:srgbClr val="000000"/>
              </a:buClr>
              <a:buFont typeface="Arial"/>
              <a:buChar char="•"/>
            </a:pPr>
            <a:r>
              <a:rPr b="1" lang="fr-FR" sz="2600" spc="-1" strike="noStrike">
                <a:solidFill>
                  <a:srgbClr val="000000"/>
                </a:solidFill>
                <a:latin typeface="Arial"/>
                <a:ea typeface="Arial"/>
              </a:rPr>
              <a:t>provider </a:t>
            </a:r>
            <a:r>
              <a:rPr b="0" lang="fr-FR" sz="2600" spc="-1" strike="noStrike">
                <a:solidFill>
                  <a:srgbClr val="000000"/>
                </a:solidFill>
                <a:latin typeface="Arial"/>
                <a:ea typeface="Arial"/>
              </a:rPr>
              <a:t>(Context, redux ou autre) : système d'observer avec déclenchement d'événements, communication entre page </a:t>
            </a:r>
            <a:endParaRPr b="0" lang="en-US" sz="2600" spc="-1" strike="noStrike">
              <a:latin typeface="Arial"/>
            </a:endParaRPr>
          </a:p>
        </p:txBody>
      </p:sp>
      <p:sp>
        <p:nvSpPr>
          <p:cNvPr id="200" name="Rectangle 9"/>
          <p:cNvSpPr/>
          <p:nvPr/>
        </p:nvSpPr>
        <p:spPr>
          <a:xfrm>
            <a:off x="8786880" y="2368800"/>
            <a:ext cx="3156840" cy="600120"/>
          </a:xfrm>
          <a:prstGeom prst="rect">
            <a:avLst/>
          </a:prstGeom>
          <a:solidFill>
            <a:srgbClr val="5b9bd5"/>
          </a:solidFill>
          <a:ln w="25560">
            <a:solidFill>
              <a:srgbClr val="43729d"/>
            </a:solidFill>
            <a:miter/>
          </a:ln>
        </p:spPr>
        <p:style>
          <a:lnRef idx="0"/>
          <a:fillRef idx="0"/>
          <a:effectRef idx="0"/>
          <a:fontRef idx="minor"/>
        </p:style>
        <p:txBody>
          <a:bodyPr lIns="90000" rIns="90000" tIns="45000" bIns="45000" anchor="t">
            <a:noAutofit/>
          </a:bodyPr>
          <a:p>
            <a:pPr algn="ctr">
              <a:lnSpc>
                <a:spcPct val="100000"/>
              </a:lnSpc>
            </a:pPr>
            <a:r>
              <a:rPr b="1" lang="fr-FR" sz="1800" spc="-1" strike="noStrike">
                <a:solidFill>
                  <a:srgbClr val="ffffff"/>
                </a:solidFill>
                <a:latin typeface="Arial"/>
                <a:ea typeface="Arial"/>
              </a:rPr>
              <a:t>Parent</a:t>
            </a:r>
            <a:endParaRPr b="0" lang="en-US" sz="1800" spc="-1" strike="noStrike">
              <a:latin typeface="Arial"/>
            </a:endParaRPr>
          </a:p>
        </p:txBody>
      </p:sp>
      <p:sp>
        <p:nvSpPr>
          <p:cNvPr id="201" name="Rectangle 10"/>
          <p:cNvSpPr/>
          <p:nvPr/>
        </p:nvSpPr>
        <p:spPr>
          <a:xfrm>
            <a:off x="8561160" y="4887720"/>
            <a:ext cx="3369960" cy="600120"/>
          </a:xfrm>
          <a:prstGeom prst="rect">
            <a:avLst/>
          </a:prstGeom>
          <a:solidFill>
            <a:srgbClr val="5b9bd5"/>
          </a:solidFill>
          <a:ln w="25560">
            <a:solidFill>
              <a:srgbClr val="43729d"/>
            </a:solidFill>
            <a:miter/>
          </a:ln>
        </p:spPr>
        <p:style>
          <a:lnRef idx="0"/>
          <a:fillRef idx="0"/>
          <a:effectRef idx="0"/>
          <a:fontRef idx="minor"/>
        </p:style>
        <p:txBody>
          <a:bodyPr lIns="90000" rIns="90000" tIns="45000" bIns="45000" anchor="t">
            <a:noAutofit/>
          </a:bodyPr>
          <a:p>
            <a:pPr algn="ctr">
              <a:lnSpc>
                <a:spcPct val="100000"/>
              </a:lnSpc>
            </a:pPr>
            <a:r>
              <a:rPr b="1" lang="fr-FR" sz="1800" spc="-1" strike="noStrike">
                <a:solidFill>
                  <a:srgbClr val="ffffff"/>
                </a:solidFill>
                <a:latin typeface="Arial"/>
                <a:ea typeface="Arial"/>
              </a:rPr>
              <a:t>Enfant</a:t>
            </a:r>
            <a:endParaRPr b="0" lang="en-US" sz="1800" spc="-1" strike="noStrike">
              <a:latin typeface="Arial"/>
            </a:endParaRPr>
          </a:p>
        </p:txBody>
      </p:sp>
      <p:sp>
        <p:nvSpPr>
          <p:cNvPr id="202" name="Straight Connector 11"/>
          <p:cNvSpPr/>
          <p:nvPr/>
        </p:nvSpPr>
        <p:spPr>
          <a:xfrm>
            <a:off x="11405880" y="2995200"/>
            <a:ext cx="375480" cy="1829160"/>
          </a:xfrm>
          <a:custGeom>
            <a:avLst/>
            <a:gdLst/>
            <a:ahLst/>
            <a:rect l="l" t="t" r="r" b="b"/>
            <a:pathLst>
              <a:path w="21600" h="21600">
                <a:moveTo>
                  <a:pt x="0" y="0"/>
                </a:moveTo>
                <a:lnTo>
                  <a:pt x="21600" y="21600"/>
                </a:lnTo>
              </a:path>
            </a:pathLst>
          </a:custGeom>
          <a:noFill/>
          <a:ln w="38160">
            <a:solidFill>
              <a:srgbClr val="43729d"/>
            </a:solidFill>
            <a:round/>
            <a:tailEnd len="med" type="arrow" w="med"/>
          </a:ln>
        </p:spPr>
        <p:style>
          <a:lnRef idx="0"/>
          <a:fillRef idx="0"/>
          <a:effectRef idx="0"/>
          <a:fontRef idx="minor"/>
        </p:style>
      </p:sp>
      <p:sp>
        <p:nvSpPr>
          <p:cNvPr id="203" name="Rectangle 12"/>
          <p:cNvSpPr/>
          <p:nvPr/>
        </p:nvSpPr>
        <p:spPr>
          <a:xfrm>
            <a:off x="11018160" y="3625920"/>
            <a:ext cx="913320" cy="36396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1" lang="fr-FR" sz="1800" spc="-1" strike="noStrike">
                <a:solidFill>
                  <a:srgbClr val="000000"/>
                </a:solidFill>
                <a:latin typeface="Arial"/>
                <a:ea typeface="Arial"/>
              </a:rPr>
              <a:t>props</a:t>
            </a:r>
            <a:endParaRPr b="0" lang="en-US" sz="1800" spc="-1" strike="noStrike">
              <a:latin typeface="Arial"/>
            </a:endParaRPr>
          </a:p>
        </p:txBody>
      </p:sp>
      <p:sp>
        <p:nvSpPr>
          <p:cNvPr id="204" name="Straight Connector 13"/>
          <p:cNvSpPr/>
          <p:nvPr/>
        </p:nvSpPr>
        <p:spPr>
          <a:xfrm flipV="1">
            <a:off x="10246680" y="3093120"/>
            <a:ext cx="281160" cy="1791720"/>
          </a:xfrm>
          <a:custGeom>
            <a:avLst/>
            <a:gdLst/>
            <a:ahLst/>
            <a:rect l="l" t="t" r="r" b="b"/>
            <a:pathLst>
              <a:path w="21600" h="21600">
                <a:moveTo>
                  <a:pt x="0" y="0"/>
                </a:moveTo>
                <a:lnTo>
                  <a:pt x="21600" y="21600"/>
                </a:lnTo>
              </a:path>
            </a:pathLst>
          </a:custGeom>
          <a:noFill/>
          <a:ln w="38160">
            <a:solidFill>
              <a:srgbClr val="43729d"/>
            </a:solidFill>
            <a:round/>
            <a:tailEnd len="med" type="arrow" w="med"/>
          </a:ln>
        </p:spPr>
        <p:style>
          <a:lnRef idx="0"/>
          <a:fillRef idx="0"/>
          <a:effectRef idx="0"/>
          <a:fontRef idx="minor"/>
        </p:style>
      </p:sp>
      <p:sp>
        <p:nvSpPr>
          <p:cNvPr id="205" name="Rectangle 14"/>
          <p:cNvSpPr/>
          <p:nvPr/>
        </p:nvSpPr>
        <p:spPr>
          <a:xfrm>
            <a:off x="9829440" y="3955320"/>
            <a:ext cx="1244160" cy="6386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800" spc="-1" strike="noStrike">
                <a:solidFill>
                  <a:srgbClr val="000000"/>
                </a:solidFill>
                <a:latin typeface="Arial"/>
                <a:ea typeface="Arial"/>
              </a:rPr>
              <a:t>callback</a:t>
            </a:r>
            <a:endParaRPr b="0" lang="en-US" sz="1800" spc="-1" strike="noStrike">
              <a:latin typeface="Arial"/>
            </a:endParaRPr>
          </a:p>
        </p:txBody>
      </p:sp>
      <p:sp>
        <p:nvSpPr>
          <p:cNvPr id="206" name="Straight Connector 15"/>
          <p:cNvSpPr/>
          <p:nvPr/>
        </p:nvSpPr>
        <p:spPr>
          <a:xfrm>
            <a:off x="9037440" y="2215080"/>
            <a:ext cx="105840" cy="2584080"/>
          </a:xfrm>
          <a:custGeom>
            <a:avLst/>
            <a:gdLst/>
            <a:ahLst/>
            <a:rect l="l" t="t" r="r" b="b"/>
            <a:pathLst>
              <a:path w="21600" h="21600">
                <a:moveTo>
                  <a:pt x="0" y="0"/>
                </a:moveTo>
                <a:lnTo>
                  <a:pt x="21600" y="21600"/>
                </a:lnTo>
              </a:path>
            </a:pathLst>
          </a:custGeom>
          <a:noFill/>
          <a:ln w="38160">
            <a:solidFill>
              <a:srgbClr val="43729d"/>
            </a:solidFill>
            <a:round/>
            <a:headEnd len="med" type="arrow" w="med"/>
            <a:tailEnd len="med" type="arrow" w="med"/>
          </a:ln>
        </p:spPr>
        <p:style>
          <a:lnRef idx="0"/>
          <a:fillRef idx="0"/>
          <a:effectRef idx="0"/>
          <a:fontRef idx="minor"/>
        </p:style>
      </p:sp>
      <p:sp>
        <p:nvSpPr>
          <p:cNvPr id="207" name="Rectangle 16"/>
          <p:cNvSpPr/>
          <p:nvPr/>
        </p:nvSpPr>
        <p:spPr>
          <a:xfrm>
            <a:off x="8188200" y="3590280"/>
            <a:ext cx="1697400" cy="6386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800" spc="-1" strike="noStrike">
                <a:solidFill>
                  <a:srgbClr val="000000"/>
                </a:solidFill>
                <a:latin typeface="Arial"/>
                <a:ea typeface="Arial"/>
              </a:rPr>
              <a:t>provider</a:t>
            </a:r>
            <a:endParaRPr b="0" lang="en-US" sz="1800" spc="-1" strike="noStrike">
              <a:latin typeface="Arial"/>
            </a:endParaRPr>
          </a:p>
        </p:txBody>
      </p:sp>
      <p:sp>
        <p:nvSpPr>
          <p:cNvPr id="208" name="Rectangle 1"/>
          <p:cNvSpPr/>
          <p:nvPr/>
        </p:nvSpPr>
        <p:spPr>
          <a:xfrm>
            <a:off x="8001000" y="1614240"/>
            <a:ext cx="3156840" cy="600120"/>
          </a:xfrm>
          <a:prstGeom prst="rect">
            <a:avLst/>
          </a:prstGeom>
          <a:solidFill>
            <a:srgbClr val="5b9bd5"/>
          </a:solidFill>
          <a:ln w="25560">
            <a:solidFill>
              <a:srgbClr val="43729d"/>
            </a:solidFill>
            <a:miter/>
          </a:ln>
        </p:spPr>
        <p:style>
          <a:lnRef idx="0"/>
          <a:fillRef idx="0"/>
          <a:effectRef idx="0"/>
          <a:fontRef idx="minor"/>
        </p:style>
        <p:txBody>
          <a:bodyPr lIns="90000" rIns="90000" tIns="45000" bIns="45000" anchor="t">
            <a:noAutofit/>
          </a:bodyPr>
          <a:p>
            <a:pPr algn="ctr">
              <a:lnSpc>
                <a:spcPct val="100000"/>
              </a:lnSpc>
            </a:pPr>
            <a:r>
              <a:rPr b="1" lang="fr-FR" sz="1800" spc="-1" strike="noStrike">
                <a:solidFill>
                  <a:srgbClr val="ffffff"/>
                </a:solidFill>
                <a:latin typeface="Arial"/>
                <a:ea typeface="Arial"/>
              </a:rPr>
              <a:t>Grand-Parent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210"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Props &amp; States</a:t>
            </a:r>
            <a:endParaRPr b="0" lang="en-US" sz="2800" spc="-1" strike="noStrike">
              <a:latin typeface="Arial"/>
            </a:endParaRPr>
          </a:p>
        </p:txBody>
      </p:sp>
      <p:pic>
        <p:nvPicPr>
          <p:cNvPr id="211" name="Picture 5" descr=""/>
          <p:cNvPicPr/>
          <p:nvPr/>
        </p:nvPicPr>
        <p:blipFill>
          <a:blip r:embed="rId1"/>
          <a:stretch/>
        </p:blipFill>
        <p:spPr>
          <a:xfrm>
            <a:off x="194040" y="177120"/>
            <a:ext cx="1776240" cy="586440"/>
          </a:xfrm>
          <a:prstGeom prst="rect">
            <a:avLst/>
          </a:prstGeom>
          <a:ln w="0">
            <a:noFill/>
          </a:ln>
        </p:spPr>
      </p:pic>
      <p:sp>
        <p:nvSpPr>
          <p:cNvPr id="212"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1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97F58911-FDBC-4CD6-810D-4B0C453B9A79}"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214" name="Straight Connector 8"/>
          <p:cNvSpPr/>
          <p:nvPr/>
        </p:nvSpPr>
        <p:spPr>
          <a:xfrm>
            <a:off x="6091920" y="2155320"/>
            <a:ext cx="360" cy="3834360"/>
          </a:xfrm>
          <a:custGeom>
            <a:avLst/>
            <a:gdLst/>
            <a:ahLst/>
            <a:rect l="l" t="t" r="r" b="b"/>
            <a:pathLst>
              <a:path w="21600" h="21600">
                <a:moveTo>
                  <a:pt x="0" y="0"/>
                </a:moveTo>
                <a:lnTo>
                  <a:pt x="21600" y="21600"/>
                </a:lnTo>
              </a:path>
            </a:pathLst>
          </a:custGeom>
          <a:noFill/>
          <a:ln w="38160">
            <a:solidFill>
              <a:srgbClr val="43729d"/>
            </a:solidFill>
            <a:round/>
          </a:ln>
        </p:spPr>
        <p:style>
          <a:lnRef idx="0"/>
          <a:fillRef idx="0"/>
          <a:effectRef idx="0"/>
          <a:fontRef idx="minor"/>
        </p:style>
      </p:sp>
      <p:sp>
        <p:nvSpPr>
          <p:cNvPr id="215" name="Rectangle 9"/>
          <p:cNvSpPr/>
          <p:nvPr/>
        </p:nvSpPr>
        <p:spPr>
          <a:xfrm>
            <a:off x="6631560" y="2829960"/>
            <a:ext cx="4701240" cy="3930120"/>
          </a:xfrm>
          <a:prstGeom prst="rect">
            <a:avLst/>
          </a:prstGeom>
          <a:noFill/>
          <a:ln w="0">
            <a:noFill/>
          </a:ln>
        </p:spPr>
        <p:style>
          <a:lnRef idx="0"/>
          <a:fillRef idx="0"/>
          <a:effectRef idx="0"/>
          <a:fontRef idx="minor"/>
        </p:style>
        <p:txBody>
          <a:bodyPr numCol="1" spcCol="0" lIns="90000" rIns="90000" tIns="45000" bIns="45000" anchor="t">
            <a:spAutoFit/>
          </a:bodyPr>
          <a:p>
            <a:pPr marL="284040" indent="-284040">
              <a:lnSpc>
                <a:spcPct val="100000"/>
              </a:lnSpc>
              <a:buClr>
                <a:srgbClr val="000000"/>
              </a:buClr>
              <a:buFont typeface="Arial"/>
              <a:buChar char="•"/>
            </a:pPr>
            <a:r>
              <a:rPr b="0" lang="fr-FR" sz="1800" spc="-1" strike="noStrike">
                <a:solidFill>
                  <a:srgbClr val="000000"/>
                </a:solidFill>
                <a:latin typeface="Arial"/>
                <a:ea typeface="Arial"/>
              </a:rPr>
              <a:t>état interne du composant, immutable</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Une modification déclenche un cycle de render</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Pas supprimé en cas de re render</a:t>
            </a:r>
            <a:br/>
            <a:r>
              <a:rPr b="0" lang="fr-FR" sz="1800" spc="-1" strike="noStrike">
                <a:solidFill>
                  <a:srgbClr val="000000"/>
                </a:solidFill>
                <a:latin typeface="Arial"/>
                <a:ea typeface="DejaVu Sans"/>
              </a:rPr>
              <a:t> </a:t>
            </a: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Modifiable via setState, useState</a:t>
            </a:r>
            <a:br/>
            <a:r>
              <a:rPr b="0" lang="fr-FR" sz="1800" spc="-1" strike="noStrike">
                <a:solidFill>
                  <a:srgbClr val="000000"/>
                </a:solidFill>
                <a:latin typeface="Arial"/>
                <a:ea typeface="DejaVu Sans"/>
              </a:rPr>
              <a:t> </a:t>
            </a: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Peut être initialisé à partir d'une prop</a:t>
            </a:r>
            <a:br/>
            <a:r>
              <a:rPr b="0" lang="fr-FR" sz="1800" spc="-1" strike="noStrike">
                <a:solidFill>
                  <a:srgbClr val="000000"/>
                </a:solidFill>
                <a:latin typeface="Arial"/>
                <a:ea typeface="DejaVu Sans"/>
              </a:rPr>
              <a:t> </a:t>
            </a: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Ralenti les performances de l'application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216" name="Rectangle 10"/>
          <p:cNvSpPr/>
          <p:nvPr/>
        </p:nvSpPr>
        <p:spPr>
          <a:xfrm>
            <a:off x="640800" y="1972800"/>
            <a:ext cx="4693680" cy="42480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1" lang="fr-FR" sz="2200" spc="-1" strike="noStrike">
                <a:solidFill>
                  <a:srgbClr val="000000"/>
                </a:solidFill>
                <a:latin typeface="Arial"/>
                <a:ea typeface="Arial"/>
              </a:rPr>
              <a:t>props</a:t>
            </a:r>
            <a:endParaRPr b="0" lang="en-US" sz="2200" spc="-1" strike="noStrike">
              <a:latin typeface="Arial"/>
            </a:endParaRPr>
          </a:p>
        </p:txBody>
      </p:sp>
      <p:sp>
        <p:nvSpPr>
          <p:cNvPr id="217" name="Rectangle 11"/>
          <p:cNvSpPr/>
          <p:nvPr/>
        </p:nvSpPr>
        <p:spPr>
          <a:xfrm>
            <a:off x="638640" y="2829960"/>
            <a:ext cx="4700520" cy="2284200"/>
          </a:xfrm>
          <a:prstGeom prst="rect">
            <a:avLst/>
          </a:prstGeom>
          <a:noFill/>
          <a:ln w="0">
            <a:noFill/>
          </a:ln>
        </p:spPr>
        <p:style>
          <a:lnRef idx="0"/>
          <a:fillRef idx="0"/>
          <a:effectRef idx="0"/>
          <a:fontRef idx="minor"/>
        </p:style>
        <p:txBody>
          <a:bodyPr numCol="1" spcCol="0" lIns="90000" rIns="90000" tIns="45000" bIns="45000" anchor="t">
            <a:spAutoFit/>
          </a:bodyPr>
          <a:p>
            <a:pPr marL="284040" indent="-284040">
              <a:lnSpc>
                <a:spcPct val="100000"/>
              </a:lnSpc>
              <a:buClr>
                <a:srgbClr val="000000"/>
              </a:buClr>
              <a:buFont typeface="Arial"/>
              <a:buChar char="•"/>
            </a:pPr>
            <a:r>
              <a:rPr b="0" lang="fr-FR" sz="1800" spc="-1" strike="noStrike">
                <a:solidFill>
                  <a:srgbClr val="000000"/>
                </a:solidFill>
                <a:latin typeface="Arial"/>
                <a:ea typeface="Arial"/>
              </a:rPr>
              <a:t>Paramètre reçus par un composant depuis son parent</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Non modifiable</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Peut contenir une fonction callback du parent</a:t>
            </a:r>
            <a:endParaRPr b="0" lang="en-US" sz="1800" spc="-1" strike="noStrike">
              <a:latin typeface="Arial"/>
            </a:endParaRPr>
          </a:p>
          <a:p>
            <a:pPr>
              <a:lnSpc>
                <a:spcPct val="100000"/>
              </a:lnSpc>
            </a:pPr>
            <a:endParaRPr b="0" lang="en-US" sz="1800" spc="-1" strike="noStrike">
              <a:latin typeface="Arial"/>
            </a:endParaRPr>
          </a:p>
        </p:txBody>
      </p:sp>
      <p:sp>
        <p:nvSpPr>
          <p:cNvPr id="218" name="Rectangle 12"/>
          <p:cNvSpPr/>
          <p:nvPr/>
        </p:nvSpPr>
        <p:spPr>
          <a:xfrm>
            <a:off x="6631560" y="1972800"/>
            <a:ext cx="4694040" cy="42480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1" lang="fr-FR" sz="2200" spc="-1" strike="noStrike">
                <a:solidFill>
                  <a:srgbClr val="000000"/>
                </a:solidFill>
                <a:latin typeface="Arial"/>
                <a:ea typeface="Arial"/>
              </a:rPr>
              <a:t>states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Intégration de JSX et ES2015</a:t>
            </a:r>
            <a:endParaRPr b="0" lang="en-US" sz="2500" spc="-1" strike="noStrike">
              <a:latin typeface="Arial"/>
            </a:endParaRPr>
          </a:p>
        </p:txBody>
      </p:sp>
      <p:sp>
        <p:nvSpPr>
          <p:cNvPr id="220"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Introduction au JSX</a:t>
            </a:r>
            <a:endParaRPr b="0" lang="en-US" sz="2800" spc="-1" strike="noStrike">
              <a:latin typeface="Arial"/>
            </a:endParaRPr>
          </a:p>
        </p:txBody>
      </p:sp>
      <p:pic>
        <p:nvPicPr>
          <p:cNvPr id="221" name="Picture 5" descr=""/>
          <p:cNvPicPr/>
          <p:nvPr/>
        </p:nvPicPr>
        <p:blipFill>
          <a:blip r:embed="rId1"/>
          <a:stretch/>
        </p:blipFill>
        <p:spPr>
          <a:xfrm>
            <a:off x="194040" y="177120"/>
            <a:ext cx="1776240" cy="586440"/>
          </a:xfrm>
          <a:prstGeom prst="rect">
            <a:avLst/>
          </a:prstGeom>
          <a:ln w="0">
            <a:noFill/>
          </a:ln>
        </p:spPr>
      </p:pic>
      <p:sp>
        <p:nvSpPr>
          <p:cNvPr id="222"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23" name="Rectangle 7"/>
          <p:cNvSpPr/>
          <p:nvPr/>
        </p:nvSpPr>
        <p:spPr>
          <a:xfrm>
            <a:off x="440640" y="2185560"/>
            <a:ext cx="11315880" cy="68616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Le JSX est une syntaxe extension du JavaScript qui permet de générer des élément React.js.</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Le JSX permet d'intégrer la logique JavaScript et l'UI dans une même expression / fonction / fichier .js.</a:t>
            </a:r>
            <a:endParaRPr b="0" lang="en-US" sz="1400" spc="-1" strike="noStrike">
              <a:latin typeface="Arial"/>
            </a:endParaRPr>
          </a:p>
        </p:txBody>
      </p:sp>
      <p:sp>
        <p:nvSpPr>
          <p:cNvPr id="224" name="Rectangle 9"/>
          <p:cNvSpPr/>
          <p:nvPr/>
        </p:nvSpPr>
        <p:spPr>
          <a:xfrm>
            <a:off x="3183120" y="1797120"/>
            <a:ext cx="5831280" cy="50148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0" lang="fr-FR" sz="1400" spc="-24" strike="noStrike">
                <a:solidFill>
                  <a:srgbClr val="292929"/>
                </a:solidFill>
                <a:latin typeface="FreeMono"/>
                <a:ea typeface="FreeMono"/>
              </a:rPr>
              <a:t>const element = &lt;h1&gt;Je suis cool&lt;/h1&gt;;</a:t>
            </a:r>
            <a:endParaRPr b="0" lang="en-US" sz="1400" spc="-1" strike="noStrike">
              <a:latin typeface="Arial"/>
            </a:endParaRPr>
          </a:p>
        </p:txBody>
      </p:sp>
      <p:sp>
        <p:nvSpPr>
          <p:cNvPr id="225" name="Rectangle 10"/>
          <p:cNvSpPr/>
          <p:nvPr/>
        </p:nvSpPr>
        <p:spPr>
          <a:xfrm>
            <a:off x="2827800" y="2898720"/>
            <a:ext cx="6541920" cy="17546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4" strike="noStrike">
                <a:solidFill>
                  <a:srgbClr val="292929"/>
                </a:solidFill>
                <a:latin typeface="FreeMono"/>
                <a:ea typeface="FreeMono"/>
              </a:rPr>
              <a:t>function getGender() { return 'M.';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const name = 'José Cool';</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const element = &lt;h1&gt;Je suis {getGender()} {name}&lt;/h1&gt;;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ReactDOM.render(element, documentGetElementById('root')</a:t>
            </a:r>
            <a:endParaRPr b="0" lang="en-US" sz="1400" spc="-1" strike="noStrike">
              <a:latin typeface="Arial"/>
            </a:endParaRPr>
          </a:p>
        </p:txBody>
      </p:sp>
      <p:sp>
        <p:nvSpPr>
          <p:cNvPr id="226" name="Rectangle 11"/>
          <p:cNvSpPr/>
          <p:nvPr/>
        </p:nvSpPr>
        <p:spPr>
          <a:xfrm>
            <a:off x="440640" y="4823640"/>
            <a:ext cx="11315880" cy="4291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Des fonctions React de création de composant peuvent également générer des éléments.</a:t>
            </a:r>
            <a:endParaRPr b="0" lang="en-US" sz="1400" spc="-1" strike="noStrike">
              <a:latin typeface="Arial"/>
            </a:endParaRPr>
          </a:p>
        </p:txBody>
      </p:sp>
      <p:sp>
        <p:nvSpPr>
          <p:cNvPr id="227" name="Rectangle 12"/>
          <p:cNvSpPr/>
          <p:nvPr/>
        </p:nvSpPr>
        <p:spPr>
          <a:xfrm>
            <a:off x="2422440" y="5254200"/>
            <a:ext cx="3016080" cy="13442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4" strike="noStrike">
                <a:solidFill>
                  <a:srgbClr val="292929"/>
                </a:solidFill>
                <a:latin typeface="FreeMono"/>
                <a:ea typeface="FreeMono"/>
              </a:rPr>
              <a:t>const element =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&lt;h1 className="title"&gt;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Hello</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&lt;/h1&gt;;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a:t>
            </a:r>
            <a:endParaRPr b="0" lang="en-US" sz="1400" spc="-1" strike="noStrike">
              <a:latin typeface="Arial"/>
            </a:endParaRPr>
          </a:p>
        </p:txBody>
      </p:sp>
      <p:sp>
        <p:nvSpPr>
          <p:cNvPr id="228" name="Rectangle 13"/>
          <p:cNvSpPr/>
          <p:nvPr/>
        </p:nvSpPr>
        <p:spPr>
          <a:xfrm>
            <a:off x="6658200" y="5254200"/>
            <a:ext cx="5109840" cy="13442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4" strike="noStrike">
                <a:solidFill>
                  <a:srgbClr val="292929"/>
                </a:solidFill>
                <a:latin typeface="FreeMono"/>
                <a:ea typeface="FreeMono"/>
              </a:rPr>
              <a:t>const element = React.createElement(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'h1',</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 className: 'title'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'Hello'</a:t>
            </a:r>
            <a:endParaRPr b="0" lang="en-US" sz="1400" spc="-1" strike="noStrike">
              <a:latin typeface="Arial"/>
            </a:endParaRPr>
          </a:p>
          <a:p>
            <a:pPr>
              <a:lnSpc>
                <a:spcPct val="100000"/>
              </a:lnSpc>
            </a:pP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p:txBody>
      </p:sp>
      <p:sp>
        <p:nvSpPr>
          <p:cNvPr id="229" name="Rectangle 14"/>
          <p:cNvSpPr/>
          <p:nvPr/>
        </p:nvSpPr>
        <p:spPr>
          <a:xfrm>
            <a:off x="5808600" y="5623200"/>
            <a:ext cx="582480" cy="363960"/>
          </a:xfrm>
          <a:prstGeom prst="rect">
            <a:avLst/>
          </a:prstGeom>
          <a:noFill/>
          <a:ln w="0">
            <a:noFill/>
          </a:ln>
        </p:spPr>
        <p:style>
          <a:lnRef idx="0"/>
          <a:fillRef idx="0"/>
          <a:effectRef idx="0"/>
          <a:fontRef idx="minor"/>
        </p:style>
        <p:txBody>
          <a:bodyPr numCol="1" spcCol="0" lIns="90000" rIns="90000" tIns="45000" bIns="45000" anchor="ctr">
            <a:spAutoFit/>
          </a:bodyPr>
          <a:p>
            <a:pPr algn="ctr">
              <a:lnSpc>
                <a:spcPct val="100000"/>
              </a:lnSpc>
            </a:pPr>
            <a:r>
              <a:rPr b="0" lang="fr-FR" sz="1800" spc="-1" strike="noStrike">
                <a:solidFill>
                  <a:srgbClr val="000000"/>
                </a:solidFill>
                <a:latin typeface="Arial"/>
                <a:ea typeface="Arial"/>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231"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Le build</a:t>
            </a:r>
            <a:endParaRPr b="0" lang="en-US" sz="3600" spc="-1" strike="noStrike">
              <a:latin typeface="Arial"/>
            </a:endParaRPr>
          </a:p>
        </p:txBody>
      </p:sp>
      <p:pic>
        <p:nvPicPr>
          <p:cNvPr id="232" name="Picture 5" descr=""/>
          <p:cNvPicPr/>
          <p:nvPr/>
        </p:nvPicPr>
        <p:blipFill>
          <a:blip r:embed="rId1"/>
          <a:stretch/>
        </p:blipFill>
        <p:spPr>
          <a:xfrm>
            <a:off x="194040" y="177120"/>
            <a:ext cx="1776240" cy="586440"/>
          </a:xfrm>
          <a:prstGeom prst="rect">
            <a:avLst/>
          </a:prstGeom>
          <a:ln w="0">
            <a:noFill/>
          </a:ln>
        </p:spPr>
      </p:pic>
      <p:sp>
        <p:nvSpPr>
          <p:cNvPr id="233"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34"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13BF8A6E-A65C-4429-9490-AD957143E319}"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235" name="Subtitle 2"/>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Build avec webpack</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Différents packages de bootstraping React</a:t>
            </a:r>
            <a:endParaRPr b="0" lang="en-US" sz="2800" spc="-1" strike="noStrike">
              <a:latin typeface="Arial"/>
            </a:endParaRPr>
          </a:p>
          <a:p>
            <a:pPr algn="ctr">
              <a:lnSpc>
                <a:spcPct val="90000"/>
              </a:lnSpc>
              <a:spcBef>
                <a:spcPts val="998"/>
              </a:spcBef>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Développer </a:t>
            </a:r>
            <a:r>
              <a:rPr b="0" lang="fr-FR" sz="2500" spc="-1" strike="noStrike">
                <a:solidFill>
                  <a:srgbClr val="595959"/>
                </a:solidFill>
                <a:latin typeface="Arial"/>
                <a:ea typeface="Arial"/>
              </a:rPr>
              <a:t>avec React</a:t>
            </a:r>
            <a:endParaRPr b="0" lang="en-US" sz="2500" spc="-1" strike="noStrike">
              <a:latin typeface="Arial"/>
            </a:endParaRPr>
          </a:p>
        </p:txBody>
      </p:sp>
      <p:sp>
        <p:nvSpPr>
          <p:cNvPr id="48"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Objectifs de </a:t>
            </a:r>
            <a:r>
              <a:rPr b="1" lang="fr-FR" sz="2800" spc="-1" strike="noStrike">
                <a:solidFill>
                  <a:srgbClr val="000000"/>
                </a:solidFill>
                <a:latin typeface="Avenir LT Std"/>
                <a:ea typeface="Avenir LT Std"/>
              </a:rPr>
              <a:t>la formation</a:t>
            </a:r>
            <a:endParaRPr b="0" lang="en-US" sz="2800" spc="-1" strike="noStrike">
              <a:latin typeface="Arial"/>
            </a:endParaRPr>
          </a:p>
        </p:txBody>
      </p:sp>
      <p:pic>
        <p:nvPicPr>
          <p:cNvPr id="49" name="Picture 5" descr=""/>
          <p:cNvPicPr/>
          <p:nvPr/>
        </p:nvPicPr>
        <p:blipFill>
          <a:blip r:embed="rId1"/>
          <a:stretch/>
        </p:blipFill>
        <p:spPr>
          <a:xfrm>
            <a:off x="194040" y="177120"/>
            <a:ext cx="1776240" cy="586440"/>
          </a:xfrm>
          <a:prstGeom prst="rect">
            <a:avLst/>
          </a:prstGeom>
          <a:ln w="0">
            <a:noFill/>
          </a:ln>
        </p:spPr>
      </p:pic>
      <p:sp>
        <p:nvSpPr>
          <p:cNvPr id="50"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1" name="Rectangle 7"/>
          <p:cNvSpPr/>
          <p:nvPr/>
        </p:nvSpPr>
        <p:spPr>
          <a:xfrm>
            <a:off x="406080" y="1893600"/>
            <a:ext cx="11176920" cy="2286000"/>
          </a:xfrm>
          <a:prstGeom prst="rect">
            <a:avLst/>
          </a:prstGeom>
          <a:noFill/>
          <a:ln w="0">
            <a:noFill/>
          </a:ln>
        </p:spPr>
        <p:style>
          <a:lnRef idx="0"/>
          <a:fillRef idx="0"/>
          <a:effectRef idx="0"/>
          <a:fontRef idx="minor"/>
        </p:style>
        <p:txBody>
          <a:bodyPr numCol="1" spcCol="0" lIns="90000" rIns="90000" tIns="45000" bIns="45000" anchor="t">
            <a:noAutofit/>
          </a:bodyPr>
          <a:p>
            <a:pPr marL="284040" indent="-284040">
              <a:lnSpc>
                <a:spcPct val="100000"/>
              </a:lnSpc>
              <a:buClr>
                <a:srgbClr val="000000"/>
              </a:buClr>
              <a:buFont typeface="Arial"/>
              <a:buChar char="•"/>
            </a:pPr>
            <a:r>
              <a:rPr b="0" lang="fr-FR" sz="1800" spc="-1" strike="noStrike">
                <a:solidFill>
                  <a:srgbClr val="000000"/>
                </a:solidFill>
                <a:latin typeface="Avenir LT Std"/>
                <a:ea typeface="Avenir LT Std"/>
              </a:rPr>
              <a:t>Single Page App (React + Redux)</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venir LT Std"/>
                <a:ea typeface="Avenir LT Std"/>
              </a:rPr>
              <a:t>JSX et ES2015 avec Babel</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venir LT Std"/>
                <a:ea typeface="Avenir LT Std"/>
              </a:rPr>
              <a:t>Immutabilité pour optimiser les performances des composants</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venir LT Std"/>
                <a:ea typeface="Avenir LT Std"/>
              </a:rPr>
              <a:t>React côté serveur pour optimiser le SEO et réduire le délai d’affichage sur mobile.</a:t>
            </a:r>
            <a:endParaRPr b="0" lang="en-US" sz="1800" spc="-1" strike="noStrike">
              <a:latin typeface="Arial"/>
            </a:endParaRPr>
          </a:p>
          <a:p>
            <a:pPr>
              <a:lnSpc>
                <a:spcPct val="114000"/>
              </a:lnSpc>
            </a:pPr>
            <a:endParaRPr b="0" lang="en-US" sz="1800" spc="-1" strike="noStrike">
              <a:latin typeface="Arial"/>
            </a:endParaRPr>
          </a:p>
        </p:txBody>
      </p:sp>
      <p:sp>
        <p:nvSpPr>
          <p:cNvPr id="52"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02325EEC-8D99-475B-B2B2-0F5581C35A55}" type="slidenum">
              <a:rPr b="1" lang="fr-FR" sz="1200" spc="-1" strike="noStrike">
                <a:solidFill>
                  <a:srgbClr val="0d0d0d"/>
                </a:solidFill>
                <a:latin typeface="Arial"/>
                <a:ea typeface="Arial"/>
              </a:rPr>
              <a:t>&lt;number&gt;</a:t>
            </a:fld>
            <a:endParaRPr b="0" lang="en-US" sz="1200" spc="-1" strike="noStrike">
              <a:latin typeface="Times New Roman"/>
            </a:endParaRPr>
          </a:p>
        </p:txBody>
      </p:sp>
      <p:sp>
        <p:nvSpPr>
          <p:cNvPr id="53" name="Subtitle 2"/>
          <p:cNvSpPr/>
          <p:nvPr/>
        </p:nvSpPr>
        <p:spPr>
          <a:xfrm>
            <a:off x="360" y="3931920"/>
            <a:ext cx="11793600" cy="96840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Plan</a:t>
            </a:r>
            <a:endParaRPr b="0" lang="en-US" sz="2800" spc="-1" strike="noStrike">
              <a:latin typeface="Arial"/>
            </a:endParaRPr>
          </a:p>
        </p:txBody>
      </p:sp>
      <p:sp>
        <p:nvSpPr>
          <p:cNvPr id="54" name="Rectangle 10"/>
          <p:cNvSpPr/>
          <p:nvPr/>
        </p:nvSpPr>
        <p:spPr>
          <a:xfrm>
            <a:off x="245160" y="4762440"/>
            <a:ext cx="11535480" cy="15901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2800" spc="-1" strike="noStrike">
                <a:solidFill>
                  <a:srgbClr val="595959"/>
                </a:solidFill>
                <a:latin typeface="Avenir LT Std"/>
                <a:ea typeface="Avenir LT Std"/>
              </a:rPr>
              <a:t>Développer avec React =&gt; Les composants =&gt; </a:t>
            </a:r>
            <a:br/>
            <a:r>
              <a:rPr b="0" lang="fr-FR" sz="2800" spc="-1" strike="noStrike">
                <a:solidFill>
                  <a:srgbClr val="595959"/>
                </a:solidFill>
                <a:latin typeface="Avenir LT Std"/>
                <a:ea typeface="Avenir LT Std"/>
              </a:rPr>
              <a:t>Intégration de JSX et ES2015 =&gt; Interactions avec l'utilisateur =&gt; React + Redux = Flux =&gt; Autres concepts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 build</a:t>
            </a:r>
            <a:endParaRPr b="0" lang="en-US" sz="2500" spc="-1" strike="noStrike">
              <a:latin typeface="Arial"/>
            </a:endParaRPr>
          </a:p>
        </p:txBody>
      </p:sp>
      <p:sp>
        <p:nvSpPr>
          <p:cNvPr id="237"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Build avec webpack</a:t>
            </a:r>
            <a:endParaRPr b="0" lang="en-US" sz="2800" spc="-1" strike="noStrike">
              <a:latin typeface="Arial"/>
            </a:endParaRPr>
          </a:p>
        </p:txBody>
      </p:sp>
      <p:pic>
        <p:nvPicPr>
          <p:cNvPr id="238" name="Picture 22" descr=""/>
          <p:cNvPicPr/>
          <p:nvPr/>
        </p:nvPicPr>
        <p:blipFill>
          <a:blip r:embed="rId1"/>
          <a:stretch/>
        </p:blipFill>
        <p:spPr>
          <a:xfrm>
            <a:off x="194040" y="177120"/>
            <a:ext cx="1776240" cy="586440"/>
          </a:xfrm>
          <a:prstGeom prst="rect">
            <a:avLst/>
          </a:prstGeom>
          <a:ln w="0">
            <a:noFill/>
          </a:ln>
        </p:spPr>
      </p:pic>
      <p:sp>
        <p:nvSpPr>
          <p:cNvPr id="239" name="Straight Connector 62"/>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40" name="Rectangle 62"/>
          <p:cNvSpPr/>
          <p:nvPr/>
        </p:nvSpPr>
        <p:spPr>
          <a:xfrm>
            <a:off x="406080" y="1893600"/>
            <a:ext cx="11315880" cy="916560"/>
          </a:xfrm>
          <a:prstGeom prst="rect">
            <a:avLst/>
          </a:prstGeom>
          <a:noFill/>
          <a:ln w="0">
            <a:noFill/>
          </a:ln>
        </p:spPr>
        <p:style>
          <a:lnRef idx="0"/>
          <a:fillRef idx="0"/>
          <a:effectRef idx="0"/>
          <a:fontRef idx="minor"/>
        </p:style>
        <p:txBody>
          <a:bodyPr numCol="1" spcCol="0" lIns="90000" rIns="90000" tIns="45000" bIns="45000" anchor="t">
            <a:noAutofit/>
          </a:bodyPr>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Webpack est un bundler de modules statiques</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Construit en interne un graphique de dépendance</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Combine chaque module dont votre projet a besoin en un ou plusieurs bundles.</a:t>
            </a:r>
            <a:endParaRPr b="0" lang="en-US" sz="1800" spc="-1" strike="noStrike">
              <a:latin typeface="Arial"/>
            </a:endParaRPr>
          </a:p>
        </p:txBody>
      </p:sp>
      <p:sp>
        <p:nvSpPr>
          <p:cNvPr id="241"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B37260C0-B348-4CC9-A4DF-127420BCAE6B}" type="slidenum">
              <a:rPr b="1" lang="fr-FR" sz="1200" spc="-1" strike="noStrike">
                <a:solidFill>
                  <a:srgbClr val="0d0d0d"/>
                </a:solidFill>
                <a:latin typeface="Arial"/>
                <a:ea typeface="Arial"/>
              </a:rPr>
              <a:t>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 build</a:t>
            </a:r>
            <a:endParaRPr b="0" lang="en-US" sz="2500" spc="-1" strike="noStrike">
              <a:latin typeface="Arial"/>
            </a:endParaRPr>
          </a:p>
        </p:txBody>
      </p:sp>
      <p:sp>
        <p:nvSpPr>
          <p:cNvPr id="243"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Bootstraping React</a:t>
            </a:r>
            <a:endParaRPr b="0" lang="en-US" sz="2800" spc="-1" strike="noStrike">
              <a:latin typeface="Arial"/>
            </a:endParaRPr>
          </a:p>
        </p:txBody>
      </p:sp>
      <p:pic>
        <p:nvPicPr>
          <p:cNvPr id="244" name="Picture 25" descr=""/>
          <p:cNvPicPr/>
          <p:nvPr/>
        </p:nvPicPr>
        <p:blipFill>
          <a:blip r:embed="rId1"/>
          <a:stretch/>
        </p:blipFill>
        <p:spPr>
          <a:xfrm>
            <a:off x="194040" y="177120"/>
            <a:ext cx="1776240" cy="586440"/>
          </a:xfrm>
          <a:prstGeom prst="rect">
            <a:avLst/>
          </a:prstGeom>
          <a:ln w="0">
            <a:noFill/>
          </a:ln>
        </p:spPr>
      </p:pic>
      <p:sp>
        <p:nvSpPr>
          <p:cNvPr id="245" name="Straight Connector 6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46" name="Rectangle 73"/>
          <p:cNvSpPr/>
          <p:nvPr/>
        </p:nvSpPr>
        <p:spPr>
          <a:xfrm>
            <a:off x="570960" y="1893600"/>
            <a:ext cx="11315880" cy="29066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800" spc="-1" strike="noStrike">
                <a:solidFill>
                  <a:srgbClr val="000000"/>
                </a:solidFill>
                <a:latin typeface="Avenir LT Std"/>
                <a:ea typeface="Avenir LT Std"/>
              </a:rPr>
              <a:t>Le bootstraping permet la mise en place rapide d’une app React avec les dépendances et les fichiers minimum pour démarrer le développement du projet.</a:t>
            </a:r>
            <a:endParaRPr b="0" lang="en-US" sz="1800" spc="-1" strike="noStrike">
              <a:latin typeface="Arial"/>
            </a:endParaRPr>
          </a:p>
          <a:p>
            <a:pPr>
              <a:lnSpc>
                <a:spcPct val="100000"/>
              </a:lnSpc>
            </a:pPr>
            <a:r>
              <a:rPr b="0" lang="en-US" sz="1800" spc="-1" strike="noStrike">
                <a:solidFill>
                  <a:srgbClr val="000000"/>
                </a:solidFill>
                <a:latin typeface="Avenir LT Std"/>
                <a:ea typeface="Avenir LT Std"/>
              </a:rPr>
              <a:t> </a:t>
            </a:r>
            <a:endParaRPr b="0" lang="en-US" sz="1800" spc="-1" strike="noStrike">
              <a:latin typeface="Arial"/>
            </a:endParaRPr>
          </a:p>
          <a:p>
            <a:pPr>
              <a:lnSpc>
                <a:spcPct val="100000"/>
              </a:lnSpc>
            </a:pPr>
            <a:r>
              <a:rPr b="0" lang="en-US" sz="1800" spc="-1" strike="noStrike">
                <a:solidFill>
                  <a:srgbClr val="000000"/>
                </a:solidFill>
                <a:latin typeface="Avenir LT Std"/>
                <a:ea typeface="Avenir LT Std"/>
              </a:rPr>
              <a:t>npx create-react-app my-app --template typescript</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Permet de créé une application react avec un boilerplate et les dépendances liés a typescript</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La balise --template permet d’indiquer la création d’une app suivant un template. </a:t>
            </a:r>
            <a:endParaRPr b="0" lang="en-US" sz="1800" spc="-1" strike="noStrike">
              <a:latin typeface="Arial"/>
            </a:endParaRPr>
          </a:p>
        </p:txBody>
      </p:sp>
      <p:sp>
        <p:nvSpPr>
          <p:cNvPr id="247"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A5C4FA01-1DA6-4BC1-BDAB-698237B76E19}" type="slidenum">
              <a:rPr b="1" lang="fr-FR" sz="1200" spc="-1" strike="noStrike">
                <a:solidFill>
                  <a:srgbClr val="0d0d0d"/>
                </a:solidFill>
                <a:latin typeface="Arial"/>
                <a:ea typeface="Arial"/>
              </a:rPr>
              <a:t>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 build</a:t>
            </a:r>
            <a:endParaRPr b="0" lang="en-US" sz="2500" spc="-1" strike="noStrike">
              <a:latin typeface="Arial"/>
            </a:endParaRPr>
          </a:p>
        </p:txBody>
      </p:sp>
      <p:sp>
        <p:nvSpPr>
          <p:cNvPr id="249"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Dev vs Prod</a:t>
            </a:r>
            <a:endParaRPr b="0" lang="en-US" sz="2800" spc="-1" strike="noStrike">
              <a:latin typeface="Arial"/>
            </a:endParaRPr>
          </a:p>
        </p:txBody>
      </p:sp>
      <p:pic>
        <p:nvPicPr>
          <p:cNvPr id="250" name="Picture 24" descr=""/>
          <p:cNvPicPr/>
          <p:nvPr/>
        </p:nvPicPr>
        <p:blipFill>
          <a:blip r:embed="rId1"/>
          <a:stretch/>
        </p:blipFill>
        <p:spPr>
          <a:xfrm>
            <a:off x="194040" y="177120"/>
            <a:ext cx="1776240" cy="586440"/>
          </a:xfrm>
          <a:prstGeom prst="rect">
            <a:avLst/>
          </a:prstGeom>
          <a:ln w="0">
            <a:noFill/>
          </a:ln>
        </p:spPr>
      </p:pic>
      <p:sp>
        <p:nvSpPr>
          <p:cNvPr id="251" name="Straight Connector 64"/>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52" name="Rectangle 69"/>
          <p:cNvSpPr/>
          <p:nvPr/>
        </p:nvSpPr>
        <p:spPr>
          <a:xfrm>
            <a:off x="570960" y="1893600"/>
            <a:ext cx="11315880" cy="29066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800" spc="-1" strike="noStrike">
                <a:solidFill>
                  <a:srgbClr val="000000"/>
                </a:solidFill>
                <a:latin typeface="Avenir LT Std"/>
                <a:ea typeface="Avenir LT Std"/>
              </a:rPr>
              <a:t> </a:t>
            </a:r>
            <a:r>
              <a:rPr b="0" lang="en-US" sz="1800" spc="-1" strike="noStrike">
                <a:solidFill>
                  <a:srgbClr val="000000"/>
                </a:solidFill>
                <a:latin typeface="Avenir LT Std"/>
                <a:ea typeface="Avenir LT Std"/>
              </a:rPr>
              <a:t>npm run build</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Créé une version de production de l’application (/build)</a:t>
            </a: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Localhost:5000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venir LT Std"/>
                <a:ea typeface="Avenir LT Std"/>
              </a:rPr>
              <a:t>npm run start.</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Créé une version de développement de l’application</a:t>
            </a: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Localhost:3000</a:t>
            </a:r>
            <a:endParaRPr b="0" lang="en-US" sz="1800" spc="-1" strike="noStrike">
              <a:latin typeface="Arial"/>
            </a:endParaRPr>
          </a:p>
        </p:txBody>
      </p:sp>
      <p:sp>
        <p:nvSpPr>
          <p:cNvPr id="25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7EDCCE2F-DE14-4A08-8BF6-DFC93193E56C}" type="slidenum">
              <a:rPr b="1" lang="fr-FR" sz="1200" spc="-1" strike="noStrike">
                <a:solidFill>
                  <a:srgbClr val="0d0d0d"/>
                </a:solidFill>
                <a:latin typeface="Arial"/>
                <a:ea typeface="Arial"/>
              </a:rPr>
              <a:t>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 build</a:t>
            </a:r>
            <a:endParaRPr b="0" lang="en-US" sz="2500" spc="-1" strike="noStrike">
              <a:latin typeface="Arial"/>
            </a:endParaRPr>
          </a:p>
        </p:txBody>
      </p:sp>
      <p:sp>
        <p:nvSpPr>
          <p:cNvPr id="255"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.env</a:t>
            </a:r>
            <a:endParaRPr b="0" lang="en-US" sz="2800" spc="-1" strike="noStrike">
              <a:latin typeface="Arial"/>
            </a:endParaRPr>
          </a:p>
        </p:txBody>
      </p:sp>
      <p:pic>
        <p:nvPicPr>
          <p:cNvPr id="256" name="Picture 27" descr=""/>
          <p:cNvPicPr/>
          <p:nvPr/>
        </p:nvPicPr>
        <p:blipFill>
          <a:blip r:embed="rId1"/>
          <a:stretch/>
        </p:blipFill>
        <p:spPr>
          <a:xfrm>
            <a:off x="194040" y="177120"/>
            <a:ext cx="1776240" cy="586440"/>
          </a:xfrm>
          <a:prstGeom prst="rect">
            <a:avLst/>
          </a:prstGeom>
          <a:ln w="0">
            <a:noFill/>
          </a:ln>
        </p:spPr>
      </p:pic>
      <p:sp>
        <p:nvSpPr>
          <p:cNvPr id="257" name="Straight Connector 67"/>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58" name="Rectangle 71"/>
          <p:cNvSpPr/>
          <p:nvPr/>
        </p:nvSpPr>
        <p:spPr>
          <a:xfrm>
            <a:off x="570960" y="1893600"/>
            <a:ext cx="11315880" cy="29066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800" spc="-1" strike="noStrike">
                <a:solidFill>
                  <a:srgbClr val="000000"/>
                </a:solidFill>
                <a:latin typeface="Avenir LT Std"/>
                <a:ea typeface="Avenir LT Std"/>
              </a:rPr>
              <a:t>Le .env est le fichier qui permet de </a:t>
            </a:r>
            <a:br/>
            <a:endParaRPr b="0" lang="en-US" sz="1800" spc="-1" strike="noStrike">
              <a:latin typeface="Arial"/>
            </a:endParaRPr>
          </a:p>
          <a:p>
            <a:pPr>
              <a:lnSpc>
                <a:spcPct val="100000"/>
              </a:lnSpc>
            </a:pPr>
            <a:r>
              <a:rPr b="0" lang="en-US" sz="1800" spc="-1" strike="noStrike">
                <a:solidFill>
                  <a:srgbClr val="000000"/>
                </a:solidFill>
                <a:latin typeface="Avenir LT Std"/>
                <a:ea typeface="Avenir LT Std"/>
              </a:rPr>
              <a:t>Liens en html = feature flagging, exemple (http://.../?quentin=true)</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Créé une version de production de l’application (/build)</a:t>
            </a: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Localhost:5000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venir LT Std"/>
                <a:ea typeface="Avenir LT Std"/>
              </a:rPr>
              <a:t>npm run start.</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Créé une version de développement de l’application</a:t>
            </a: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Localhost:3000</a:t>
            </a:r>
            <a:endParaRPr b="0" lang="en-US" sz="1800" spc="-1" strike="noStrike">
              <a:latin typeface="Arial"/>
            </a:endParaRPr>
          </a:p>
        </p:txBody>
      </p:sp>
      <p:sp>
        <p:nvSpPr>
          <p:cNvPr id="25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70E42CC9-B4EB-4745-AA7A-BF84AC132ABA}" type="slidenum">
              <a:rPr b="1" lang="fr-FR" sz="1200" spc="-1" strike="noStrike">
                <a:solidFill>
                  <a:srgbClr val="0d0d0d"/>
                </a:solidFill>
                <a:latin typeface="Arial"/>
                <a:ea typeface="Arial"/>
              </a:rPr>
              <a:t>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 build</a:t>
            </a:r>
            <a:endParaRPr b="0" lang="en-US" sz="2500" spc="-1" strike="noStrike">
              <a:latin typeface="Arial"/>
            </a:endParaRPr>
          </a:p>
        </p:txBody>
      </p:sp>
      <p:sp>
        <p:nvSpPr>
          <p:cNvPr id="261"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Optimisation et construction des fichiers : Gulp</a:t>
            </a:r>
            <a:endParaRPr b="0" lang="en-US" sz="2800" spc="-1" strike="noStrike">
              <a:latin typeface="Arial"/>
            </a:endParaRPr>
          </a:p>
        </p:txBody>
      </p:sp>
      <p:pic>
        <p:nvPicPr>
          <p:cNvPr id="262" name="Picture 26" descr=""/>
          <p:cNvPicPr/>
          <p:nvPr/>
        </p:nvPicPr>
        <p:blipFill>
          <a:blip r:embed="rId1"/>
          <a:stretch/>
        </p:blipFill>
        <p:spPr>
          <a:xfrm>
            <a:off x="194040" y="177120"/>
            <a:ext cx="1776240" cy="586440"/>
          </a:xfrm>
          <a:prstGeom prst="rect">
            <a:avLst/>
          </a:prstGeom>
          <a:ln w="0">
            <a:noFill/>
          </a:ln>
        </p:spPr>
      </p:pic>
      <p:sp>
        <p:nvSpPr>
          <p:cNvPr id="263" name="Straight Connector 65"/>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64" name="Rectangle 70"/>
          <p:cNvSpPr/>
          <p:nvPr/>
        </p:nvSpPr>
        <p:spPr>
          <a:xfrm>
            <a:off x="570960" y="1893600"/>
            <a:ext cx="11315880" cy="29066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800" spc="-1" strike="noStrike">
                <a:solidFill>
                  <a:srgbClr val="000000"/>
                </a:solidFill>
                <a:latin typeface="Avenir LT Std"/>
                <a:ea typeface="Avenir LT Std"/>
              </a:rPr>
              <a:t>Mise en place de pipe pour </a:t>
            </a:r>
            <a:r>
              <a:rPr b="0" lang="en-US" sz="1800" spc="-1" strike="noStrike">
                <a:solidFill>
                  <a:srgbClr val="000000"/>
                </a:solidFill>
                <a:latin typeface="Avenir LT Std"/>
                <a:ea typeface="Avenir LT Std"/>
              </a:rPr>
              <a:t>opitmiser  </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Créé une version de production </a:t>
            </a:r>
            <a:r>
              <a:rPr b="0" lang="en-US" sz="1800" spc="-1" strike="noStrike">
                <a:solidFill>
                  <a:srgbClr val="000000"/>
                </a:solidFill>
                <a:latin typeface="Avenir LT Std"/>
                <a:ea typeface="Avenir LT Std"/>
              </a:rPr>
              <a:t>de l’application (/build)</a:t>
            </a: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Localhost:5000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venir LT Std"/>
                <a:ea typeface="Avenir LT Std"/>
              </a:rPr>
              <a:t>npm run start.</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Créé une version de </a:t>
            </a:r>
            <a:r>
              <a:rPr b="0" lang="en-US" sz="1800" spc="-1" strike="noStrike">
                <a:solidFill>
                  <a:srgbClr val="000000"/>
                </a:solidFill>
                <a:latin typeface="Avenir LT Std"/>
                <a:ea typeface="Avenir LT Std"/>
              </a:rPr>
              <a:t>développement de l’application</a:t>
            </a: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Localhost:3000</a:t>
            </a:r>
            <a:endParaRPr b="0" lang="en-US" sz="1800" spc="-1" strike="noStrike">
              <a:latin typeface="Arial"/>
            </a:endParaRPr>
          </a:p>
        </p:txBody>
      </p:sp>
      <p:sp>
        <p:nvSpPr>
          <p:cNvPr id="265"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FAE8E51E-4EF8-4171-8B94-1D47F2AD21F5}" type="slidenum">
              <a:rPr b="1" lang="fr-FR" sz="1200" spc="-1" strike="noStrike">
                <a:solidFill>
                  <a:srgbClr val="0d0d0d"/>
                </a:solidFill>
                <a:latin typeface="Arial"/>
                <a:ea typeface="Arial"/>
              </a:rPr>
              <a:t>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 build</a:t>
            </a:r>
            <a:endParaRPr b="0" lang="en-US" sz="2500" spc="-1" strike="noStrike">
              <a:latin typeface="Arial"/>
            </a:endParaRPr>
          </a:p>
        </p:txBody>
      </p:sp>
      <p:sp>
        <p:nvSpPr>
          <p:cNvPr id="267"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Optimisation et construction des fichiers : Babel</a:t>
            </a:r>
            <a:endParaRPr b="0" lang="en-US" sz="2800" spc="-1" strike="noStrike">
              <a:latin typeface="Arial"/>
            </a:endParaRPr>
          </a:p>
        </p:txBody>
      </p:sp>
      <p:pic>
        <p:nvPicPr>
          <p:cNvPr id="268" name="Picture 23" descr=""/>
          <p:cNvPicPr/>
          <p:nvPr/>
        </p:nvPicPr>
        <p:blipFill>
          <a:blip r:embed="rId1"/>
          <a:stretch/>
        </p:blipFill>
        <p:spPr>
          <a:xfrm>
            <a:off x="194040" y="177120"/>
            <a:ext cx="1776240" cy="586440"/>
          </a:xfrm>
          <a:prstGeom prst="rect">
            <a:avLst/>
          </a:prstGeom>
          <a:ln w="0">
            <a:noFill/>
          </a:ln>
        </p:spPr>
      </p:pic>
      <p:sp>
        <p:nvSpPr>
          <p:cNvPr id="269" name="Straight Connector 63"/>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70" name="Rectangle 63"/>
          <p:cNvSpPr/>
          <p:nvPr/>
        </p:nvSpPr>
        <p:spPr>
          <a:xfrm>
            <a:off x="570960" y="1893600"/>
            <a:ext cx="11315880" cy="29066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800" spc="-1" strike="noStrike">
                <a:solidFill>
                  <a:srgbClr val="000000"/>
                </a:solidFill>
                <a:latin typeface="Avenir LT Std"/>
                <a:ea typeface="Avenir LT Std"/>
              </a:rPr>
              <a:t>Mise en place de pipe pour </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Créé une version de production de l’application (/build)</a:t>
            </a: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Localhost:5000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venir LT Std"/>
                <a:ea typeface="Avenir LT Std"/>
              </a:rPr>
              <a:t>npm run start.</a:t>
            </a:r>
            <a:endParaRPr b="0" lang="en-US" sz="1800" spc="-1" strike="noStrike">
              <a:latin typeface="Arial"/>
            </a:endParaRPr>
          </a:p>
          <a:p>
            <a:pPr>
              <a:lnSpc>
                <a:spcPct val="100000"/>
              </a:lnSpc>
            </a:pP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Créé une version de développement de l’application</a:t>
            </a:r>
            <a:endParaRPr b="0" lang="en-US" sz="1800" spc="-1" strike="noStrike">
              <a:latin typeface="Arial"/>
            </a:endParaRPr>
          </a:p>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Localhost:3000</a:t>
            </a:r>
            <a:endParaRPr b="0" lang="en-US" sz="1800" spc="-1" strike="noStrike">
              <a:latin typeface="Arial"/>
            </a:endParaRPr>
          </a:p>
        </p:txBody>
      </p:sp>
      <p:sp>
        <p:nvSpPr>
          <p:cNvPr id="271"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94194195-9245-4321-9564-66B045C6EF51}" type="slidenum">
              <a:rPr b="1" lang="fr-FR" sz="1200" spc="-1" strike="noStrike">
                <a:solidFill>
                  <a:srgbClr val="0d0d0d"/>
                </a:solidFill>
                <a:latin typeface="Arial"/>
                <a:ea typeface="Arial"/>
              </a:rPr>
              <a:t>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273"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Les composants</a:t>
            </a:r>
            <a:endParaRPr b="0" lang="en-US" sz="3600" spc="-1" strike="noStrike">
              <a:latin typeface="Arial"/>
            </a:endParaRPr>
          </a:p>
        </p:txBody>
      </p:sp>
      <p:pic>
        <p:nvPicPr>
          <p:cNvPr id="274" name="Picture 19" descr=""/>
          <p:cNvPicPr/>
          <p:nvPr/>
        </p:nvPicPr>
        <p:blipFill>
          <a:blip r:embed="rId1"/>
          <a:stretch/>
        </p:blipFill>
        <p:spPr>
          <a:xfrm>
            <a:off x="194040" y="177120"/>
            <a:ext cx="1776240" cy="586440"/>
          </a:xfrm>
          <a:prstGeom prst="rect">
            <a:avLst/>
          </a:prstGeom>
          <a:ln w="0">
            <a:noFill/>
          </a:ln>
        </p:spPr>
      </p:pic>
      <p:sp>
        <p:nvSpPr>
          <p:cNvPr id="275" name="Straight Connector 61"/>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76"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70DC979A-2DAA-4228-B475-B50A0ABA8894}"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277" name="Subtitle 7"/>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Écrire une classe en fonction (les hooks)</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Différents types de composant</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Le cycle de vie d'un composant</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Organisation d'un projet React</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Modèle Flux &amp; Limitations du MVC</a:t>
            </a:r>
            <a:endParaRPr b="0" lang="en-US" sz="2800" spc="-1" strike="noStrike">
              <a:latin typeface="Arial"/>
            </a:endParaRPr>
          </a:p>
          <a:p>
            <a:pPr algn="ctr">
              <a:lnSpc>
                <a:spcPct val="90000"/>
              </a:lnSpc>
              <a:spcBef>
                <a:spcPts val="998"/>
              </a:spcBef>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279"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Écrire une classe en fonction (les hooks)</a:t>
            </a:r>
            <a:endParaRPr b="0" lang="en-US" sz="2800" spc="-1" strike="noStrike">
              <a:latin typeface="Arial"/>
            </a:endParaRPr>
          </a:p>
        </p:txBody>
      </p:sp>
      <p:pic>
        <p:nvPicPr>
          <p:cNvPr id="280" name="Picture 5" descr=""/>
          <p:cNvPicPr/>
          <p:nvPr/>
        </p:nvPicPr>
        <p:blipFill>
          <a:blip r:embed="rId1"/>
          <a:stretch/>
        </p:blipFill>
        <p:spPr>
          <a:xfrm>
            <a:off x="194040" y="177120"/>
            <a:ext cx="1776240" cy="586440"/>
          </a:xfrm>
          <a:prstGeom prst="rect">
            <a:avLst/>
          </a:prstGeom>
          <a:ln w="0">
            <a:noFill/>
          </a:ln>
        </p:spPr>
      </p:pic>
      <p:sp>
        <p:nvSpPr>
          <p:cNvPr id="281"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82" name="Rectangle 7"/>
          <p:cNvSpPr/>
          <p:nvPr/>
        </p:nvSpPr>
        <p:spPr>
          <a:xfrm>
            <a:off x="406080" y="1893600"/>
            <a:ext cx="11315880" cy="916560"/>
          </a:xfrm>
          <a:prstGeom prst="rect">
            <a:avLst/>
          </a:prstGeom>
          <a:noFill/>
          <a:ln w="0">
            <a:noFill/>
          </a:ln>
        </p:spPr>
        <p:style>
          <a:lnRef idx="0"/>
          <a:fillRef idx="0"/>
          <a:effectRef idx="0"/>
          <a:fontRef idx="minor"/>
        </p:style>
        <p:txBody>
          <a:bodyPr numCol="1" spcCol="0" lIns="90000" rIns="90000" tIns="45000" bIns="45000" anchor="t">
            <a:noAutofit/>
          </a:bodyPr>
          <a:p>
            <a:pPr marL="239760" indent="-239760">
              <a:lnSpc>
                <a:spcPct val="100000"/>
              </a:lnSpc>
              <a:buClr>
                <a:srgbClr val="000000"/>
              </a:buClr>
              <a:buFont typeface="Arial"/>
              <a:buChar char="•"/>
            </a:pPr>
            <a:r>
              <a:rPr b="0" lang="en-US" sz="1800" spc="-1" strike="noStrike">
                <a:solidFill>
                  <a:srgbClr val="000000"/>
                </a:solidFill>
                <a:latin typeface="Avenir LT Std"/>
                <a:ea typeface="Avenir LT Std"/>
              </a:rPr>
              <a:t>Equivalence Hooks cycle de vie, meilleur syntaxe avec hooks, mode actuel, connection a lib externe mais moins de controle sur cycle de vie</a:t>
            </a:r>
            <a:endParaRPr b="0" lang="en-US" sz="1800" spc="-1" strike="noStrike">
              <a:latin typeface="Arial"/>
            </a:endParaRPr>
          </a:p>
        </p:txBody>
      </p:sp>
      <p:sp>
        <p:nvSpPr>
          <p:cNvPr id="28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62218070-9E39-44BA-AE4C-53AE2BCB195C}"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284" name="Rectangle 9"/>
          <p:cNvSpPr/>
          <p:nvPr/>
        </p:nvSpPr>
        <p:spPr>
          <a:xfrm>
            <a:off x="123840" y="2846160"/>
            <a:ext cx="5597640" cy="40042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class YourComponentName extends Component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constructor(props)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super(props)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this.state = { state1: new Date()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componentDidMount()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componentDidUpdate() {this.setState({state1: 2})}</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render()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&lt;div&gt;</a:t>
            </a:r>
            <a:endParaRPr b="0" lang="en-US" sz="1400" spc="-1" strike="noStrike">
              <a:latin typeface="Arial"/>
            </a:endParaRPr>
          </a:p>
          <a:p>
            <a:pPr>
              <a:lnSpc>
                <a:spcPct val="100000"/>
              </a:lnSpc>
            </a:pPr>
            <a:r>
              <a:rPr b="1"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&lt;h1&gt;{this.state.state1}&lt;/h1&gt;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&lt;/div&gt;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286"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Écrire une classe en fonction (les hooks)</a:t>
            </a:r>
            <a:endParaRPr b="0" lang="en-US" sz="2800" spc="-1" strike="noStrike">
              <a:latin typeface="Arial"/>
            </a:endParaRPr>
          </a:p>
        </p:txBody>
      </p:sp>
      <p:pic>
        <p:nvPicPr>
          <p:cNvPr id="287" name="Picture 5" descr=""/>
          <p:cNvPicPr/>
          <p:nvPr/>
        </p:nvPicPr>
        <p:blipFill>
          <a:blip r:embed="rId1"/>
          <a:stretch/>
        </p:blipFill>
        <p:spPr>
          <a:xfrm>
            <a:off x="194040" y="177120"/>
            <a:ext cx="1776240" cy="586440"/>
          </a:xfrm>
          <a:prstGeom prst="rect">
            <a:avLst/>
          </a:prstGeom>
          <a:ln w="0">
            <a:noFill/>
          </a:ln>
        </p:spPr>
      </p:pic>
      <p:sp>
        <p:nvSpPr>
          <p:cNvPr id="28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89" name="Rectangle 7"/>
          <p:cNvSpPr/>
          <p:nvPr/>
        </p:nvSpPr>
        <p:spPr>
          <a:xfrm>
            <a:off x="406080" y="1569600"/>
            <a:ext cx="11315880" cy="916560"/>
          </a:xfrm>
          <a:prstGeom prst="rect">
            <a:avLst/>
          </a:prstGeom>
          <a:noFill/>
          <a:ln w="0">
            <a:noFill/>
          </a:ln>
        </p:spPr>
        <p:style>
          <a:lnRef idx="0"/>
          <a:fillRef idx="0"/>
          <a:effectRef idx="0"/>
          <a:fontRef idx="minor"/>
        </p:style>
        <p:txBody>
          <a:bodyPr numCol="1" spcCol="0" lIns="90000" rIns="90000" tIns="45000" bIns="45000" anchor="t">
            <a:noAutofit/>
          </a:bodyPr>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useState : pour déclarer des states</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useEffect : pour déclare des fonctions opérant au changement de certaines variables</a:t>
            </a:r>
            <a:endParaRPr b="0" lang="en-US" sz="1800" spc="-1" strike="noStrike">
              <a:latin typeface="Arial"/>
            </a:endParaRPr>
          </a:p>
        </p:txBody>
      </p:sp>
      <p:sp>
        <p:nvSpPr>
          <p:cNvPr id="290"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13D4B630-CB77-470F-9007-68779A97CDEE}"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291" name="Rectangle 9"/>
          <p:cNvSpPr/>
          <p:nvPr/>
        </p:nvSpPr>
        <p:spPr>
          <a:xfrm>
            <a:off x="123840" y="2234160"/>
            <a:ext cx="5597640" cy="43945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4" strike="noStrike">
                <a:solidFill>
                  <a:srgbClr val="292929"/>
                </a:solidFill>
                <a:latin typeface="FreeMono"/>
                <a:ea typeface="FreeMono"/>
              </a:rPr>
              <a:t>class YourComponentName extends Component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constructor(props)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super(props)</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this.state = { state1: props.count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componentDidMount()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if(state1 === 0) setState1(2)</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componentDidUpdate()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if(state1 === 0) setState1(2)</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render()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&lt;div&gt;</a:t>
            </a:r>
            <a:endParaRPr b="0" lang="en-US" sz="1400" spc="-1" strike="noStrike">
              <a:latin typeface="Arial"/>
            </a:endParaRPr>
          </a:p>
          <a:p>
            <a:pPr>
              <a:lnSpc>
                <a:spcPct val="100000"/>
              </a:lnSpc>
            </a:pPr>
            <a:r>
              <a:rPr b="1" lang="fr-FR" sz="1400" spc="-24" strike="noStrike">
                <a:solidFill>
                  <a:srgbClr val="292929"/>
                </a:solidFill>
                <a:latin typeface="FreeMono"/>
                <a:ea typeface="FreeMono"/>
              </a:rPr>
              <a:t>            </a:t>
            </a:r>
            <a:r>
              <a:rPr b="0" lang="fr-FR" sz="1400" spc="-24" strike="noStrike">
                <a:solidFill>
                  <a:srgbClr val="292929"/>
                </a:solidFill>
                <a:latin typeface="FreeMono"/>
                <a:ea typeface="FreeMono"/>
              </a:rPr>
              <a:t>&lt;h1&gt;res = {this.state.state1}&lt;/h1&gt;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&lt;/div&gt;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a:t>
            </a:r>
            <a:endParaRPr b="0" lang="en-US" sz="1400" spc="-1" strike="noStrike">
              <a:latin typeface="Arial"/>
            </a:endParaRPr>
          </a:p>
        </p:txBody>
      </p:sp>
      <p:sp>
        <p:nvSpPr>
          <p:cNvPr id="292" name="Rectangle 10"/>
          <p:cNvSpPr/>
          <p:nvPr/>
        </p:nvSpPr>
        <p:spPr>
          <a:xfrm>
            <a:off x="5811480" y="2234160"/>
            <a:ext cx="6530040" cy="43945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4" strike="noStrike">
                <a:solidFill>
                  <a:srgbClr val="292929"/>
                </a:solidFill>
                <a:latin typeface="FreeMono"/>
                <a:ea typeface="FreeMono"/>
              </a:rPr>
              <a:t>const YourComponentName = (props) =&gt;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OU</a:t>
            </a:r>
            <a:endParaRPr b="0" lang="en-US" sz="1400" spc="-1" strike="noStrike">
              <a:latin typeface="Arial"/>
            </a:endParaRPr>
          </a:p>
          <a:p>
            <a:pPr>
              <a:lnSpc>
                <a:spcPct val="100000"/>
              </a:lnSpc>
            </a:pPr>
            <a:r>
              <a:rPr b="0" lang="fr-FR" sz="1400" spc="-24" strike="noStrike">
                <a:solidFill>
                  <a:srgbClr val="292929"/>
                </a:solidFill>
                <a:latin typeface="FreeMono"/>
                <a:ea typeface="FreeMono"/>
              </a:rPr>
              <a:t>function YourComponentName(props)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 [state1, setState1] = useState(props.count)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Equivalent à componentDidMount &amp; componentDidUpdate</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useEffect(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=&gt; {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if(state1 === 0)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setState1(2)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[state1])</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4"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4" strike="noStrike">
                <a:solidFill>
                  <a:srgbClr val="292929"/>
                </a:solidFill>
                <a:latin typeface="FreeMono"/>
                <a:ea typeface="FreeMono"/>
              </a:rPr>
              <a:t>&lt;div&gt;</a:t>
            </a:r>
            <a:endParaRPr b="0" lang="en-US" sz="1400" spc="-1" strike="noStrike">
              <a:latin typeface="Arial"/>
            </a:endParaRPr>
          </a:p>
          <a:p>
            <a:pPr>
              <a:lnSpc>
                <a:spcPct val="100000"/>
              </a:lnSpc>
            </a:pPr>
            <a:r>
              <a:rPr b="1" lang="fr-FR" sz="1400" spc="-24"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4" strike="noStrike">
                <a:solidFill>
                  <a:srgbClr val="292929"/>
                </a:solidFill>
                <a:latin typeface="FreeMono"/>
                <a:ea typeface="FreeMono"/>
              </a:rPr>
              <a:t>&lt;h1&gt;res = {state1}&lt;/h1&gt;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4" strike="noStrike">
                <a:solidFill>
                  <a:srgbClr val="292929"/>
                </a:solidFill>
                <a:latin typeface="FreeMono"/>
                <a:ea typeface="FreeMono"/>
              </a:rPr>
              <a:t>&lt;/div&gt;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1"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294"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Différents types de composant</a:t>
            </a:r>
            <a:endParaRPr b="0" lang="en-US" sz="2800" spc="-1" strike="noStrike">
              <a:latin typeface="Arial"/>
            </a:endParaRPr>
          </a:p>
        </p:txBody>
      </p:sp>
      <p:pic>
        <p:nvPicPr>
          <p:cNvPr id="295" name="Picture 5" descr=""/>
          <p:cNvPicPr/>
          <p:nvPr/>
        </p:nvPicPr>
        <p:blipFill>
          <a:blip r:embed="rId1"/>
          <a:stretch/>
        </p:blipFill>
        <p:spPr>
          <a:xfrm>
            <a:off x="194040" y="177120"/>
            <a:ext cx="1776240" cy="586440"/>
          </a:xfrm>
          <a:prstGeom prst="rect">
            <a:avLst/>
          </a:prstGeom>
          <a:ln w="0">
            <a:noFill/>
          </a:ln>
        </p:spPr>
      </p:pic>
      <p:sp>
        <p:nvSpPr>
          <p:cNvPr id="296"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297"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1CCFADA4-1F8E-4AE1-BE18-89AD8FCCE8E9}"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298" name="Rectangle 8"/>
          <p:cNvSpPr/>
          <p:nvPr/>
        </p:nvSpPr>
        <p:spPr>
          <a:xfrm>
            <a:off x="509760" y="3317760"/>
            <a:ext cx="5427720" cy="26496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200" spc="-26" strike="noStrike">
                <a:solidFill>
                  <a:srgbClr val="292929"/>
                </a:solidFill>
                <a:latin typeface="FreeMono"/>
                <a:ea typeface="FreeMono"/>
              </a:rPr>
              <a:t>import React, { Component } from 'react'</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fr-FR" sz="1200" spc="-26" strike="noStrike">
                <a:solidFill>
                  <a:srgbClr val="292929"/>
                </a:solidFill>
                <a:latin typeface="FreeMono"/>
                <a:ea typeface="FreeMono"/>
              </a:rPr>
              <a:t>class SubComponant extends Component {</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render() {</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return (</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&lt;div&gt;</a:t>
            </a:r>
            <a:endParaRPr b="0" lang="en-US" sz="1200" spc="-1" strike="noStrike">
              <a:latin typeface="Arial"/>
            </a:endParaRPr>
          </a:p>
          <a:p>
            <a:pPr>
              <a:lnSpc>
                <a:spcPct val="100000"/>
              </a:lnSpc>
            </a:pPr>
            <a:r>
              <a:rPr b="1" lang="fr-FR" sz="1200" spc="-26" strike="noStrike">
                <a:solidFill>
                  <a:srgbClr val="292929"/>
                </a:solidFill>
                <a:latin typeface="FreeMono"/>
                <a:ea typeface="FreeMono"/>
              </a:rPr>
              <a:t>            </a:t>
            </a:r>
            <a:r>
              <a:rPr b="0" lang="fr-FR" sz="1200" spc="-26" strike="noStrike">
                <a:solidFill>
                  <a:srgbClr val="292929"/>
                </a:solidFill>
                <a:latin typeface="FreeMono"/>
                <a:ea typeface="FreeMono"/>
              </a:rPr>
              <a:t>&lt;h1&gt;{this.props.title}&lt;/h1&gt;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&lt;h2&gt;est mon titre&lt;/h2&gt;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&lt;/div&gt;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fr-FR" sz="1200" spc="-26" strike="noStrike">
                <a:solidFill>
                  <a:srgbClr val="292929"/>
                </a:solidFill>
                <a:latin typeface="FreeMono"/>
                <a:ea typeface="FreeMono"/>
              </a:rPr>
              <a:t>export default SubComponant</a:t>
            </a:r>
            <a:endParaRPr b="0" lang="en-US" sz="1200" spc="-1" strike="noStrike">
              <a:latin typeface="Arial"/>
            </a:endParaRPr>
          </a:p>
        </p:txBody>
      </p:sp>
      <p:sp>
        <p:nvSpPr>
          <p:cNvPr id="299" name="Rectangle 9"/>
          <p:cNvSpPr/>
          <p:nvPr/>
        </p:nvSpPr>
        <p:spPr>
          <a:xfrm>
            <a:off x="327240" y="1966680"/>
            <a:ext cx="4823640" cy="82152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1800" spc="-1" strike="noStrike">
                <a:solidFill>
                  <a:srgbClr val="000000"/>
                </a:solidFill>
                <a:latin typeface="Arial"/>
                <a:ea typeface="Arial"/>
              </a:rPr>
              <a:t>Sous-Composant : </a:t>
            </a:r>
            <a:r>
              <a:rPr b="0" lang="fr-FR" sz="1800" spc="-1" strike="noStrike">
                <a:solidFill>
                  <a:srgbClr val="000000"/>
                </a:solidFill>
                <a:latin typeface="Avenir LT Std"/>
                <a:ea typeface="Avenir LT Std"/>
              </a:rPr>
              <a:t>constitués de sous-composant, peut passer des props au sous-composant.</a:t>
            </a:r>
            <a:endParaRPr b="0" lang="en-US" sz="1800" spc="-1" strike="noStrike">
              <a:latin typeface="Arial"/>
            </a:endParaRPr>
          </a:p>
        </p:txBody>
      </p:sp>
      <p:sp>
        <p:nvSpPr>
          <p:cNvPr id="300" name="Rectangle 10"/>
          <p:cNvSpPr/>
          <p:nvPr/>
        </p:nvSpPr>
        <p:spPr>
          <a:xfrm>
            <a:off x="6004440" y="1966680"/>
            <a:ext cx="5475600" cy="82152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1800" spc="-1" strike="noStrike">
                <a:solidFill>
                  <a:srgbClr val="000000"/>
                </a:solidFill>
                <a:latin typeface="Arial"/>
                <a:ea typeface="Arial"/>
              </a:rPr>
              <a:t>Composant Parent: </a:t>
            </a:r>
            <a:r>
              <a:rPr b="0" lang="fr-FR" sz="1800" spc="-1" strike="noStrike">
                <a:solidFill>
                  <a:srgbClr val="000000"/>
                </a:solidFill>
                <a:latin typeface="Avenir LT Std"/>
                <a:ea typeface="Avenir LT Std"/>
              </a:rPr>
              <a:t>composants se trouvant dans un composant parent.</a:t>
            </a:r>
            <a:endParaRPr b="0" lang="en-US" sz="1800" spc="-1" strike="noStrike">
              <a:latin typeface="Arial"/>
            </a:endParaRPr>
          </a:p>
        </p:txBody>
      </p:sp>
      <p:sp>
        <p:nvSpPr>
          <p:cNvPr id="301" name="Rectangle 11"/>
          <p:cNvSpPr/>
          <p:nvPr/>
        </p:nvSpPr>
        <p:spPr>
          <a:xfrm>
            <a:off x="5988240" y="3317760"/>
            <a:ext cx="6029280" cy="28879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200" spc="-26" strike="noStrike">
                <a:solidFill>
                  <a:srgbClr val="292929"/>
                </a:solidFill>
                <a:latin typeface="FreeMono"/>
                <a:ea typeface="FreeMono"/>
              </a:rPr>
              <a:t>import React, { Component } from 'react'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import SubComponent from './SubComponent'</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fr-FR" sz="1200" spc="-26" strike="noStrike">
                <a:solidFill>
                  <a:srgbClr val="292929"/>
                </a:solidFill>
                <a:latin typeface="FreeMono"/>
                <a:ea typeface="FreeMono"/>
              </a:rPr>
              <a:t>class ParentComponant extends Component {</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render() {</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return (</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&lt;div&gt;</a:t>
            </a:r>
            <a:endParaRPr b="0" lang="en-US" sz="1200" spc="-1" strike="noStrike">
              <a:latin typeface="Arial"/>
            </a:endParaRPr>
          </a:p>
          <a:p>
            <a:pPr>
              <a:lnSpc>
                <a:spcPct val="100000"/>
              </a:lnSpc>
            </a:pPr>
            <a:r>
              <a:rPr b="1" lang="fr-FR" sz="1200" spc="-26" strike="noStrike">
                <a:solidFill>
                  <a:srgbClr val="292929"/>
                </a:solidFill>
                <a:latin typeface="FreeMono"/>
                <a:ea typeface="FreeMono"/>
              </a:rPr>
              <a:t>            </a:t>
            </a:r>
            <a:r>
              <a:rPr b="0" lang="fr-FR" sz="1200" spc="-26" strike="noStrike">
                <a:solidFill>
                  <a:srgbClr val="292929"/>
                </a:solidFill>
                <a:latin typeface="FreeMono"/>
                <a:ea typeface="FreeMono"/>
              </a:rPr>
              <a:t>&lt;SubComponent title="Cool" /&gt;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 ou : &lt;SubComponent title="Cool"&gt;&lt;/SubComponent&gt;*/}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&lt;/div&gt;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   </a:t>
            </a:r>
            <a:r>
              <a:rPr b="0" lang="fr-FR" sz="1200" spc="-26" strike="noStrike">
                <a:solidFill>
                  <a:srgbClr val="292929"/>
                </a:solidFill>
                <a:latin typeface="FreeMono"/>
                <a:ea typeface="FreeMono"/>
              </a:rPr>
              <a:t>}</a:t>
            </a:r>
            <a:endParaRPr b="0" lang="en-US" sz="1200" spc="-1" strike="noStrike">
              <a:latin typeface="Arial"/>
            </a:endParaRPr>
          </a:p>
          <a:p>
            <a:pPr>
              <a:lnSpc>
                <a:spcPct val="100000"/>
              </a:lnSpc>
            </a:pPr>
            <a:r>
              <a:rPr b="0" lang="fr-FR" sz="1200" spc="-26" strike="noStrike">
                <a:solidFill>
                  <a:srgbClr val="292929"/>
                </a:solidFill>
                <a:latin typeface="FreeMono"/>
                <a:ea typeface="FreeMono"/>
              </a:rPr>
              <a:t>}</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fr-FR" sz="1200" spc="-26" strike="noStrike">
                <a:solidFill>
                  <a:srgbClr val="292929"/>
                </a:solidFill>
                <a:latin typeface="FreeMono"/>
                <a:ea typeface="FreeMono"/>
              </a:rPr>
              <a:t>export default ParentComponant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56"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Intégration de JSX et ES2015</a:t>
            </a:r>
            <a:endParaRPr b="0" lang="en-US" sz="3600" spc="-1" strike="noStrike">
              <a:latin typeface="Arial"/>
            </a:endParaRPr>
          </a:p>
        </p:txBody>
      </p:sp>
      <p:pic>
        <p:nvPicPr>
          <p:cNvPr id="57" name="Picture 5" descr=""/>
          <p:cNvPicPr/>
          <p:nvPr/>
        </p:nvPicPr>
        <p:blipFill>
          <a:blip r:embed="rId1"/>
          <a:stretch/>
        </p:blipFill>
        <p:spPr>
          <a:xfrm>
            <a:off x="194040" y="177120"/>
            <a:ext cx="1776240" cy="586440"/>
          </a:xfrm>
          <a:prstGeom prst="rect">
            <a:avLst/>
          </a:prstGeom>
          <a:ln w="0">
            <a:noFill/>
          </a:ln>
        </p:spPr>
      </p:pic>
      <p:sp>
        <p:nvSpPr>
          <p:cNvPr id="5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D3DF9AE8-DC93-498C-B9DA-B12A451B32CE}" type="slidenum">
              <a:rPr b="1" lang="fr-FR" sz="1200" spc="-1" strike="noStrike">
                <a:solidFill>
                  <a:srgbClr val="0d0d0d"/>
                </a:solidFill>
                <a:latin typeface="Arial"/>
                <a:ea typeface="Arial"/>
              </a:rPr>
              <a:t>&lt;number&gt;</a:t>
            </a:fld>
            <a:endParaRPr b="0" lang="en-US" sz="1200" spc="-1" strike="noStrike">
              <a:latin typeface="Times New Roman"/>
            </a:endParaRPr>
          </a:p>
        </p:txBody>
      </p:sp>
      <p:sp>
        <p:nvSpPr>
          <p:cNvPr id="60" name="Subtitle 2"/>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React</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L'écosystème JavaScript</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Les outils : babel / webpack </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Les outils : npm</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Introduction au JSX</a:t>
            </a:r>
            <a:endParaRPr b="0" lang="en-US" sz="2800" spc="-1" strike="noStrike">
              <a:latin typeface="Arial"/>
            </a:endParaRPr>
          </a:p>
          <a:p>
            <a:pPr algn="ctr">
              <a:lnSpc>
                <a:spcPct val="90000"/>
              </a:lnSpc>
              <a:spcBef>
                <a:spcPts val="998"/>
              </a:spcBef>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303"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Différents types de composants (2)</a:t>
            </a:r>
            <a:endParaRPr b="0" lang="en-US" sz="2800" spc="-1" strike="noStrike">
              <a:latin typeface="Arial"/>
            </a:endParaRPr>
          </a:p>
        </p:txBody>
      </p:sp>
      <p:pic>
        <p:nvPicPr>
          <p:cNvPr id="304" name="Picture 5" descr=""/>
          <p:cNvPicPr/>
          <p:nvPr/>
        </p:nvPicPr>
        <p:blipFill>
          <a:blip r:embed="rId1"/>
          <a:stretch/>
        </p:blipFill>
        <p:spPr>
          <a:xfrm>
            <a:off x="194040" y="177120"/>
            <a:ext cx="1776240" cy="586440"/>
          </a:xfrm>
          <a:prstGeom prst="rect">
            <a:avLst/>
          </a:prstGeom>
          <a:ln w="0">
            <a:noFill/>
          </a:ln>
        </p:spPr>
      </p:pic>
      <p:sp>
        <p:nvSpPr>
          <p:cNvPr id="305"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306"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0114BF11-3EB9-4B9E-B67D-597EDB410651}"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307" name="Rectangle 8"/>
          <p:cNvSpPr/>
          <p:nvPr/>
        </p:nvSpPr>
        <p:spPr>
          <a:xfrm>
            <a:off x="6623640" y="1873800"/>
            <a:ext cx="5175000" cy="4300560"/>
          </a:xfrm>
          <a:prstGeom prst="rect">
            <a:avLst/>
          </a:prstGeom>
          <a:noFill/>
          <a:ln w="0">
            <a:noFill/>
          </a:ln>
        </p:spPr>
        <p:style>
          <a:lnRef idx="0"/>
          <a:fillRef idx="0"/>
          <a:effectRef idx="0"/>
          <a:fontRef idx="minor"/>
        </p:style>
      </p:sp>
      <p:sp>
        <p:nvSpPr>
          <p:cNvPr id="308" name="Rectangle 9"/>
          <p:cNvSpPr/>
          <p:nvPr/>
        </p:nvSpPr>
        <p:spPr>
          <a:xfrm>
            <a:off x="406080" y="1816560"/>
            <a:ext cx="11315880" cy="6091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800" spc="-1" strike="noStrike">
                <a:solidFill>
                  <a:srgbClr val="000000"/>
                </a:solidFill>
                <a:latin typeface="Avenir LT Std"/>
                <a:ea typeface="Avenir LT Std"/>
              </a:rPr>
              <a:t>React est basée sur des composants réutilisable</a:t>
            </a:r>
            <a:endParaRPr b="0" lang="en-US" sz="1800" spc="-1" strike="noStrike">
              <a:latin typeface="Arial"/>
            </a:endParaRPr>
          </a:p>
        </p:txBody>
      </p:sp>
      <p:sp>
        <p:nvSpPr>
          <p:cNvPr id="309" name="Rectangle 10"/>
          <p:cNvSpPr/>
          <p:nvPr/>
        </p:nvSpPr>
        <p:spPr>
          <a:xfrm>
            <a:off x="552960" y="2423880"/>
            <a:ext cx="4255560" cy="21222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class MyList extends React.Component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constructor(props) { ...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componentDidMount() { ...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render() { ...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
        <p:nvSpPr>
          <p:cNvPr id="310" name="Rectangle 11"/>
          <p:cNvSpPr/>
          <p:nvPr/>
        </p:nvSpPr>
        <p:spPr>
          <a:xfrm>
            <a:off x="5164200" y="2503800"/>
            <a:ext cx="6780600" cy="6091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800" spc="-1" strike="noStrike">
                <a:solidFill>
                  <a:srgbClr val="000000"/>
                </a:solidFill>
                <a:latin typeface="Avenir LT Std"/>
                <a:ea typeface="Avenir LT Std"/>
              </a:rPr>
              <a:t>La liste récupère les données et les affiche directement, elle n'est donc pas réutilisable pour afficher d'autres types de données.</a:t>
            </a:r>
            <a:br/>
            <a:br/>
            <a:r>
              <a:rPr b="0" lang="fr-FR" sz="1800" spc="-1" strike="noStrike">
                <a:solidFill>
                  <a:srgbClr val="000000"/>
                </a:solidFill>
                <a:latin typeface="Avenir LT Std"/>
                <a:ea typeface="Avenir LT Std"/>
              </a:rPr>
              <a:t>Composant pur : prédiction, pas de modification hors du scope</a:t>
            </a:r>
            <a:endParaRPr b="0" lang="en-US" sz="1800" spc="-1" strike="noStrike">
              <a:latin typeface="Arial"/>
            </a:endParaRPr>
          </a:p>
        </p:txBody>
      </p:sp>
      <p:sp>
        <p:nvSpPr>
          <p:cNvPr id="311" name="Rectangle 12"/>
          <p:cNvSpPr/>
          <p:nvPr/>
        </p:nvSpPr>
        <p:spPr>
          <a:xfrm>
            <a:off x="440640" y="4053960"/>
            <a:ext cx="11315880" cy="7639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800" spc="-1" strike="noStrike">
                <a:solidFill>
                  <a:srgbClr val="000000"/>
                </a:solidFill>
                <a:latin typeface="Avenir LT Std"/>
                <a:ea typeface="Avenir LT Std"/>
              </a:rPr>
              <a:t>Une façon de parer à ça et de décomposer ce composant en 2 composants : un composant pur d'affichage (fonction ou PureComponent) et un composant de récupération des données : Container Component. </a:t>
            </a:r>
            <a:endParaRPr b="0" lang="en-US" sz="1800" spc="-1" strike="noStrike">
              <a:latin typeface="Arial"/>
            </a:endParaRPr>
          </a:p>
        </p:txBody>
      </p:sp>
      <p:sp>
        <p:nvSpPr>
          <p:cNvPr id="312" name="Rectangle 13"/>
          <p:cNvSpPr/>
          <p:nvPr/>
        </p:nvSpPr>
        <p:spPr>
          <a:xfrm>
            <a:off x="552960" y="4855320"/>
            <a:ext cx="5333760" cy="21222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class MyListWithData extends React.Component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constructor(props) { ...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componentDidMount() { ...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render()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(&lt;MyList items={items} /&gt;)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
        <p:nvSpPr>
          <p:cNvPr id="313" name="Rectangle 14"/>
          <p:cNvSpPr/>
          <p:nvPr/>
        </p:nvSpPr>
        <p:spPr>
          <a:xfrm>
            <a:off x="7083360" y="4855320"/>
            <a:ext cx="4255560" cy="21222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const MyList = props =&gt;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&lt;ul&gt;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{props.items.map(item =&gt;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&lt;li key={item.name}&gt;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{item.name}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&lt;/li&gt;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&lt;/ul&gt;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315"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Un composant d'un pdv fonctionnel</a:t>
            </a:r>
            <a:endParaRPr b="0" lang="en-US" sz="2800" spc="-1" strike="noStrike">
              <a:latin typeface="Arial"/>
            </a:endParaRPr>
          </a:p>
        </p:txBody>
      </p:sp>
      <p:pic>
        <p:nvPicPr>
          <p:cNvPr id="316" name="Picture 5" descr=""/>
          <p:cNvPicPr/>
          <p:nvPr/>
        </p:nvPicPr>
        <p:blipFill>
          <a:blip r:embed="rId1"/>
          <a:stretch/>
        </p:blipFill>
        <p:spPr>
          <a:xfrm>
            <a:off x="194040" y="177120"/>
            <a:ext cx="1776240" cy="586440"/>
          </a:xfrm>
          <a:prstGeom prst="rect">
            <a:avLst/>
          </a:prstGeom>
          <a:ln w="0">
            <a:noFill/>
          </a:ln>
        </p:spPr>
      </p:pic>
      <p:sp>
        <p:nvSpPr>
          <p:cNvPr id="317"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318"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C3B3D8F9-EA1C-4CA8-A2EA-16567A8E01F3}"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319" name="Rectangle 8"/>
          <p:cNvSpPr/>
          <p:nvPr/>
        </p:nvSpPr>
        <p:spPr>
          <a:xfrm>
            <a:off x="1543320" y="2048040"/>
            <a:ext cx="9110880" cy="4237200"/>
          </a:xfrm>
          <a:prstGeom prst="rect">
            <a:avLst/>
          </a:prstGeom>
          <a:solidFill>
            <a:srgbClr val="ffffff"/>
          </a:solidFill>
          <a:ln w="25560">
            <a:solidFill>
              <a:srgbClr val="7030a0"/>
            </a:solidFill>
            <a:miter/>
          </a:ln>
        </p:spPr>
        <p:style>
          <a:lnRef idx="0"/>
          <a:fillRef idx="0"/>
          <a:effectRef idx="0"/>
          <a:fontRef idx="minor"/>
        </p:style>
      </p:sp>
      <p:sp>
        <p:nvSpPr>
          <p:cNvPr id="320" name="Straight Connector 9"/>
          <p:cNvSpPr/>
          <p:nvPr/>
        </p:nvSpPr>
        <p:spPr>
          <a:xfrm>
            <a:off x="812880" y="2826360"/>
            <a:ext cx="713520" cy="3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21" name="Rectangle 10"/>
          <p:cNvSpPr/>
          <p:nvPr/>
        </p:nvSpPr>
        <p:spPr>
          <a:xfrm>
            <a:off x="1599840" y="2660400"/>
            <a:ext cx="824040" cy="33120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1400" spc="-1" strike="noStrike">
                <a:solidFill>
                  <a:srgbClr val="000000"/>
                </a:solidFill>
                <a:latin typeface="Avenir LT Std"/>
                <a:ea typeface="Avenir LT Std"/>
              </a:rPr>
              <a:t>prop 1</a:t>
            </a:r>
            <a:endParaRPr b="0" lang="en-US" sz="1400" spc="-1" strike="noStrike">
              <a:latin typeface="Arial"/>
            </a:endParaRPr>
          </a:p>
        </p:txBody>
      </p:sp>
      <p:sp>
        <p:nvSpPr>
          <p:cNvPr id="322" name="Straight Connector 11"/>
          <p:cNvSpPr/>
          <p:nvPr/>
        </p:nvSpPr>
        <p:spPr>
          <a:xfrm>
            <a:off x="812880" y="3228480"/>
            <a:ext cx="713520" cy="3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23" name="Rectangle 12"/>
          <p:cNvSpPr/>
          <p:nvPr/>
        </p:nvSpPr>
        <p:spPr>
          <a:xfrm>
            <a:off x="1599840" y="3062520"/>
            <a:ext cx="824040" cy="33120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1400" spc="-1" strike="noStrike">
                <a:solidFill>
                  <a:srgbClr val="000000"/>
                </a:solidFill>
                <a:latin typeface="Avenir LT Std"/>
                <a:ea typeface="Avenir LT Std"/>
              </a:rPr>
              <a:t>prop 2</a:t>
            </a:r>
            <a:endParaRPr b="0" lang="en-US" sz="1400" spc="-1" strike="noStrike">
              <a:latin typeface="Arial"/>
            </a:endParaRPr>
          </a:p>
        </p:txBody>
      </p:sp>
      <p:sp>
        <p:nvSpPr>
          <p:cNvPr id="324" name="Rectangle 13"/>
          <p:cNvSpPr/>
          <p:nvPr/>
        </p:nvSpPr>
        <p:spPr>
          <a:xfrm>
            <a:off x="8558280" y="2149200"/>
            <a:ext cx="1942560" cy="754560"/>
          </a:xfrm>
          <a:prstGeom prst="rect">
            <a:avLst/>
          </a:prstGeom>
          <a:noFill/>
          <a:ln w="0">
            <a:noFill/>
          </a:ln>
        </p:spPr>
        <p:style>
          <a:lnRef idx="0"/>
          <a:fillRef idx="0"/>
          <a:effectRef idx="0"/>
          <a:fontRef idx="minor"/>
        </p:style>
        <p:txBody>
          <a:bodyPr numCol="1" spcCol="0" lIns="90000" rIns="90000" tIns="45000" bIns="45000" anchor="t">
            <a:noAutofit/>
          </a:bodyPr>
          <a:p>
            <a:pPr algn="r">
              <a:lnSpc>
                <a:spcPct val="100000"/>
              </a:lnSpc>
            </a:pPr>
            <a:r>
              <a:rPr b="1" lang="fr-FR" sz="1800" spc="-1" strike="noStrike">
                <a:solidFill>
                  <a:srgbClr val="262626"/>
                </a:solidFill>
                <a:latin typeface="Avenir LT Std"/>
                <a:ea typeface="Avenir LT Std"/>
              </a:rPr>
              <a:t>Composant Parent</a:t>
            </a:r>
            <a:endParaRPr b="0" lang="en-US" sz="1800" spc="-1" strike="noStrike">
              <a:latin typeface="Arial"/>
            </a:endParaRPr>
          </a:p>
        </p:txBody>
      </p:sp>
      <p:sp>
        <p:nvSpPr>
          <p:cNvPr id="325" name="Rectangle 14"/>
          <p:cNvSpPr/>
          <p:nvPr/>
        </p:nvSpPr>
        <p:spPr>
          <a:xfrm>
            <a:off x="2756880" y="2278080"/>
            <a:ext cx="3164760" cy="966960"/>
          </a:xfrm>
          <a:prstGeom prst="rect">
            <a:avLst/>
          </a:prstGeom>
          <a:solidFill>
            <a:srgbClr val="ffffff"/>
          </a:solidFill>
          <a:ln w="25560">
            <a:solidFill>
              <a:srgbClr val="43729d"/>
            </a:solidFill>
            <a:miter/>
          </a:ln>
        </p:spPr>
        <p:style>
          <a:lnRef idx="0"/>
          <a:fillRef idx="0"/>
          <a:effectRef idx="0"/>
          <a:fontRef idx="minor"/>
        </p:style>
      </p:sp>
      <p:sp>
        <p:nvSpPr>
          <p:cNvPr id="326" name="Rectangle 15"/>
          <p:cNvSpPr/>
          <p:nvPr/>
        </p:nvSpPr>
        <p:spPr>
          <a:xfrm>
            <a:off x="4319640" y="2360880"/>
            <a:ext cx="1550880" cy="701640"/>
          </a:xfrm>
          <a:prstGeom prst="rect">
            <a:avLst/>
          </a:prstGeom>
          <a:noFill/>
          <a:ln w="0">
            <a:noFill/>
          </a:ln>
        </p:spPr>
        <p:style>
          <a:lnRef idx="0"/>
          <a:fillRef idx="0"/>
          <a:effectRef idx="0"/>
          <a:fontRef idx="minor"/>
        </p:style>
        <p:txBody>
          <a:bodyPr numCol="1" spcCol="0" lIns="90000" rIns="90000" tIns="45000" bIns="45000" anchor="t">
            <a:noAutofit/>
          </a:bodyPr>
          <a:p>
            <a:pPr algn="r">
              <a:lnSpc>
                <a:spcPct val="100000"/>
              </a:lnSpc>
            </a:pPr>
            <a:r>
              <a:rPr b="1" lang="fr-FR" sz="1800" spc="-1" strike="noStrike">
                <a:solidFill>
                  <a:srgbClr val="262626"/>
                </a:solidFill>
                <a:latin typeface="Avenir LT Std"/>
                <a:ea typeface="Avenir LT Std"/>
              </a:rPr>
              <a:t>États internes</a:t>
            </a:r>
            <a:endParaRPr b="0" lang="en-US" sz="1800" spc="-1" strike="noStrike">
              <a:latin typeface="Arial"/>
            </a:endParaRPr>
          </a:p>
        </p:txBody>
      </p:sp>
      <p:sp>
        <p:nvSpPr>
          <p:cNvPr id="327" name="Rectangle 16"/>
          <p:cNvSpPr/>
          <p:nvPr/>
        </p:nvSpPr>
        <p:spPr>
          <a:xfrm>
            <a:off x="2945520" y="2817000"/>
            <a:ext cx="824040" cy="33120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1400" spc="-1" strike="noStrike">
                <a:solidFill>
                  <a:srgbClr val="000000"/>
                </a:solidFill>
                <a:latin typeface="Avenir LT Std"/>
                <a:ea typeface="Avenir LT Std"/>
              </a:rPr>
              <a:t>state 1</a:t>
            </a:r>
            <a:endParaRPr b="0" lang="en-US" sz="1400" spc="-1" strike="noStrike">
              <a:latin typeface="Arial"/>
            </a:endParaRPr>
          </a:p>
        </p:txBody>
      </p:sp>
      <p:sp>
        <p:nvSpPr>
          <p:cNvPr id="328" name="Rectangle 17"/>
          <p:cNvSpPr/>
          <p:nvPr/>
        </p:nvSpPr>
        <p:spPr>
          <a:xfrm>
            <a:off x="3824280" y="2826720"/>
            <a:ext cx="824040" cy="33120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1400" spc="-1" strike="noStrike">
                <a:solidFill>
                  <a:srgbClr val="000000"/>
                </a:solidFill>
                <a:latin typeface="Avenir LT Std"/>
                <a:ea typeface="Avenir LT Std"/>
              </a:rPr>
              <a:t>state 2</a:t>
            </a:r>
            <a:endParaRPr b="0" lang="en-US" sz="1400" spc="-1" strike="noStrike">
              <a:latin typeface="Arial"/>
            </a:endParaRPr>
          </a:p>
        </p:txBody>
      </p:sp>
      <p:sp>
        <p:nvSpPr>
          <p:cNvPr id="329" name="Rectangle 18"/>
          <p:cNvSpPr/>
          <p:nvPr/>
        </p:nvSpPr>
        <p:spPr>
          <a:xfrm>
            <a:off x="1920600" y="3905280"/>
            <a:ext cx="8303040" cy="2062440"/>
          </a:xfrm>
          <a:prstGeom prst="rect">
            <a:avLst/>
          </a:prstGeom>
          <a:solidFill>
            <a:srgbClr val="ffffff"/>
          </a:solidFill>
          <a:ln w="25560">
            <a:solidFill>
              <a:srgbClr val="43729d"/>
            </a:solidFill>
            <a:miter/>
          </a:ln>
        </p:spPr>
        <p:style>
          <a:lnRef idx="0"/>
          <a:fillRef idx="0"/>
          <a:effectRef idx="0"/>
          <a:fontRef idx="minor"/>
        </p:style>
      </p:sp>
      <p:sp>
        <p:nvSpPr>
          <p:cNvPr id="330" name="Rectangle 19"/>
          <p:cNvSpPr/>
          <p:nvPr/>
        </p:nvSpPr>
        <p:spPr>
          <a:xfrm>
            <a:off x="8468280" y="4080960"/>
            <a:ext cx="1550880" cy="701640"/>
          </a:xfrm>
          <a:prstGeom prst="rect">
            <a:avLst/>
          </a:prstGeom>
          <a:noFill/>
          <a:ln w="0">
            <a:noFill/>
          </a:ln>
        </p:spPr>
        <p:style>
          <a:lnRef idx="0"/>
          <a:fillRef idx="0"/>
          <a:effectRef idx="0"/>
          <a:fontRef idx="minor"/>
        </p:style>
        <p:txBody>
          <a:bodyPr numCol="1" spcCol="0" lIns="90000" rIns="90000" tIns="45000" bIns="45000" anchor="t">
            <a:noAutofit/>
          </a:bodyPr>
          <a:p>
            <a:pPr algn="r">
              <a:lnSpc>
                <a:spcPct val="100000"/>
              </a:lnSpc>
            </a:pPr>
            <a:r>
              <a:rPr b="1" lang="fr-FR" sz="1800" spc="-1" strike="noStrike">
                <a:solidFill>
                  <a:srgbClr val="262626"/>
                </a:solidFill>
                <a:latin typeface="Avenir LT Std"/>
                <a:ea typeface="Avenir LT Std"/>
              </a:rPr>
              <a:t>Rendu</a:t>
            </a:r>
            <a:endParaRPr b="0" lang="en-US" sz="1800" spc="-1" strike="noStrike">
              <a:latin typeface="Arial"/>
            </a:endParaRPr>
          </a:p>
        </p:txBody>
      </p:sp>
      <p:sp>
        <p:nvSpPr>
          <p:cNvPr id="331" name="Rectangle 20"/>
          <p:cNvSpPr/>
          <p:nvPr/>
        </p:nvSpPr>
        <p:spPr>
          <a:xfrm>
            <a:off x="2091960" y="4167360"/>
            <a:ext cx="3020040" cy="1633680"/>
          </a:xfrm>
          <a:prstGeom prst="rect">
            <a:avLst/>
          </a:prstGeom>
          <a:solidFill>
            <a:srgbClr val="ffffff"/>
          </a:solidFill>
          <a:ln w="25560">
            <a:solidFill>
              <a:srgbClr val="7030a0"/>
            </a:solidFill>
            <a:miter/>
          </a:ln>
        </p:spPr>
        <p:style>
          <a:lnRef idx="0"/>
          <a:fillRef idx="0"/>
          <a:effectRef idx="0"/>
          <a:fontRef idx="minor"/>
        </p:style>
      </p:sp>
      <p:sp>
        <p:nvSpPr>
          <p:cNvPr id="332" name="Rectangle 21"/>
          <p:cNvSpPr/>
          <p:nvPr/>
        </p:nvSpPr>
        <p:spPr>
          <a:xfrm>
            <a:off x="3102480" y="4250160"/>
            <a:ext cx="1942560" cy="754560"/>
          </a:xfrm>
          <a:prstGeom prst="rect">
            <a:avLst/>
          </a:prstGeom>
          <a:noFill/>
          <a:ln w="0">
            <a:noFill/>
          </a:ln>
        </p:spPr>
        <p:style>
          <a:lnRef idx="0"/>
          <a:fillRef idx="0"/>
          <a:effectRef idx="0"/>
          <a:fontRef idx="minor"/>
        </p:style>
        <p:txBody>
          <a:bodyPr numCol="1" spcCol="0" lIns="90000" rIns="90000" tIns="45000" bIns="45000" anchor="t">
            <a:noAutofit/>
          </a:bodyPr>
          <a:p>
            <a:pPr algn="r">
              <a:lnSpc>
                <a:spcPct val="100000"/>
              </a:lnSpc>
            </a:pPr>
            <a:r>
              <a:rPr b="1" lang="fr-FR" sz="1800" spc="-1" strike="noStrike">
                <a:solidFill>
                  <a:srgbClr val="ff0000"/>
                </a:solidFill>
                <a:latin typeface="Avenir LT Std"/>
                <a:ea typeface="Avenir LT Std"/>
              </a:rPr>
              <a:t>Sous-Composant</a:t>
            </a:r>
            <a:endParaRPr b="0" lang="en-US" sz="1800" spc="-1" strike="noStrike">
              <a:latin typeface="Arial"/>
            </a:endParaRPr>
          </a:p>
        </p:txBody>
      </p:sp>
      <p:sp>
        <p:nvSpPr>
          <p:cNvPr id="333" name="Rectangle 22"/>
          <p:cNvSpPr/>
          <p:nvPr/>
        </p:nvSpPr>
        <p:spPr>
          <a:xfrm>
            <a:off x="5632200" y="4167360"/>
            <a:ext cx="3020040" cy="1633680"/>
          </a:xfrm>
          <a:prstGeom prst="rect">
            <a:avLst/>
          </a:prstGeom>
          <a:solidFill>
            <a:srgbClr val="ffffff"/>
          </a:solidFill>
          <a:ln w="25560">
            <a:solidFill>
              <a:srgbClr val="7030a0"/>
            </a:solidFill>
            <a:miter/>
          </a:ln>
        </p:spPr>
        <p:style>
          <a:lnRef idx="0"/>
          <a:fillRef idx="0"/>
          <a:effectRef idx="0"/>
          <a:fontRef idx="minor"/>
        </p:style>
      </p:sp>
      <p:sp>
        <p:nvSpPr>
          <p:cNvPr id="334" name="Rectangle 23"/>
          <p:cNvSpPr/>
          <p:nvPr/>
        </p:nvSpPr>
        <p:spPr>
          <a:xfrm>
            <a:off x="6614280" y="4250160"/>
            <a:ext cx="1942560" cy="754560"/>
          </a:xfrm>
          <a:prstGeom prst="rect">
            <a:avLst/>
          </a:prstGeom>
          <a:noFill/>
          <a:ln w="0">
            <a:noFill/>
          </a:ln>
        </p:spPr>
        <p:style>
          <a:lnRef idx="0"/>
          <a:fillRef idx="0"/>
          <a:effectRef idx="0"/>
          <a:fontRef idx="minor"/>
        </p:style>
        <p:txBody>
          <a:bodyPr numCol="1" spcCol="0" lIns="90000" rIns="90000" tIns="45000" bIns="45000" anchor="t">
            <a:noAutofit/>
          </a:bodyPr>
          <a:p>
            <a:pPr algn="r">
              <a:lnSpc>
                <a:spcPct val="100000"/>
              </a:lnSpc>
            </a:pPr>
            <a:r>
              <a:rPr b="1" lang="fr-FR" sz="1800" spc="-1" strike="noStrike">
                <a:solidFill>
                  <a:srgbClr val="ff0000"/>
                </a:solidFill>
                <a:latin typeface="Avenir LT Std"/>
                <a:ea typeface="Avenir LT Std"/>
              </a:rPr>
              <a:t>Sous-Composant</a:t>
            </a:r>
            <a:endParaRPr b="0" lang="en-US" sz="1800" spc="-1" strike="noStrike">
              <a:latin typeface="Arial"/>
            </a:endParaRPr>
          </a:p>
        </p:txBody>
      </p:sp>
      <p:sp>
        <p:nvSpPr>
          <p:cNvPr id="335" name="Rectangle 24"/>
          <p:cNvSpPr/>
          <p:nvPr/>
        </p:nvSpPr>
        <p:spPr>
          <a:xfrm>
            <a:off x="2277000" y="4295520"/>
            <a:ext cx="824040" cy="33120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1400" spc="-1" strike="noStrike">
                <a:solidFill>
                  <a:srgbClr val="000000"/>
                </a:solidFill>
                <a:latin typeface="Avenir LT Std"/>
                <a:ea typeface="Avenir LT Std"/>
              </a:rPr>
              <a:t>prop 1</a:t>
            </a:r>
            <a:endParaRPr b="0" lang="en-US" sz="1400" spc="-1" strike="noStrike">
              <a:latin typeface="Arial"/>
            </a:endParaRPr>
          </a:p>
        </p:txBody>
      </p:sp>
      <p:sp>
        <p:nvSpPr>
          <p:cNvPr id="336" name="Rectangle 25"/>
          <p:cNvSpPr/>
          <p:nvPr/>
        </p:nvSpPr>
        <p:spPr>
          <a:xfrm>
            <a:off x="5995080" y="4295520"/>
            <a:ext cx="824040" cy="33120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1" lang="fr-FR" sz="1400" spc="-1" strike="noStrike">
                <a:solidFill>
                  <a:srgbClr val="000000"/>
                </a:solidFill>
                <a:latin typeface="Avenir LT Std"/>
                <a:ea typeface="Avenir LT Std"/>
              </a:rPr>
              <a:t>prop 1</a:t>
            </a:r>
            <a:endParaRPr b="0" lang="en-US" sz="1400" spc="-1" strike="noStrike">
              <a:latin typeface="Arial"/>
            </a:endParaRPr>
          </a:p>
        </p:txBody>
      </p:sp>
      <p:sp>
        <p:nvSpPr>
          <p:cNvPr id="337" name="Rectangle 26"/>
          <p:cNvSpPr/>
          <p:nvPr/>
        </p:nvSpPr>
        <p:spPr>
          <a:xfrm>
            <a:off x="2277000" y="4993920"/>
            <a:ext cx="2621520" cy="688680"/>
          </a:xfrm>
          <a:prstGeom prst="rect">
            <a:avLst/>
          </a:prstGeom>
          <a:solidFill>
            <a:srgbClr val="ffffff"/>
          </a:solidFill>
          <a:ln w="25560">
            <a:solidFill>
              <a:srgbClr val="43729d"/>
            </a:solidFill>
            <a:miter/>
          </a:ln>
        </p:spPr>
        <p:style>
          <a:lnRef idx="0"/>
          <a:fillRef idx="0"/>
          <a:effectRef idx="0"/>
          <a:fontRef idx="minor"/>
        </p:style>
      </p:sp>
      <p:sp>
        <p:nvSpPr>
          <p:cNvPr id="338" name="Rectangle 27"/>
          <p:cNvSpPr/>
          <p:nvPr/>
        </p:nvSpPr>
        <p:spPr>
          <a:xfrm>
            <a:off x="2273760" y="4963680"/>
            <a:ext cx="2638440" cy="70164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1" lang="fr-FR" sz="1800" spc="-1" strike="noStrike">
                <a:solidFill>
                  <a:srgbClr val="262626"/>
                </a:solidFill>
                <a:latin typeface="Avenir LT Std"/>
                <a:ea typeface="Avenir LT Std"/>
              </a:rPr>
              <a:t>Rendu</a:t>
            </a:r>
            <a:endParaRPr b="0" lang="en-US" sz="1800" spc="-1" strike="noStrike">
              <a:latin typeface="Arial"/>
            </a:endParaRPr>
          </a:p>
        </p:txBody>
      </p:sp>
      <p:sp>
        <p:nvSpPr>
          <p:cNvPr id="339" name="Rectangle 28"/>
          <p:cNvSpPr/>
          <p:nvPr/>
        </p:nvSpPr>
        <p:spPr>
          <a:xfrm>
            <a:off x="5831640" y="5006160"/>
            <a:ext cx="2621520" cy="688680"/>
          </a:xfrm>
          <a:prstGeom prst="rect">
            <a:avLst/>
          </a:prstGeom>
          <a:solidFill>
            <a:srgbClr val="ffffff"/>
          </a:solidFill>
          <a:ln w="25560">
            <a:solidFill>
              <a:srgbClr val="43729d"/>
            </a:solidFill>
            <a:miter/>
          </a:ln>
        </p:spPr>
        <p:style>
          <a:lnRef idx="0"/>
          <a:fillRef idx="0"/>
          <a:effectRef idx="0"/>
          <a:fontRef idx="minor"/>
        </p:style>
      </p:sp>
      <p:sp>
        <p:nvSpPr>
          <p:cNvPr id="340" name="Rectangle 29"/>
          <p:cNvSpPr/>
          <p:nvPr/>
        </p:nvSpPr>
        <p:spPr>
          <a:xfrm>
            <a:off x="5814360" y="5006160"/>
            <a:ext cx="2638440" cy="70164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1" lang="fr-FR" sz="1800" spc="-1" strike="noStrike">
                <a:solidFill>
                  <a:srgbClr val="262626"/>
                </a:solidFill>
                <a:latin typeface="Avenir LT Std"/>
                <a:ea typeface="Avenir LT Std"/>
              </a:rPr>
              <a:t>Rendu</a:t>
            </a:r>
            <a:endParaRPr b="0" lang="en-US" sz="1800" spc="-1" strike="noStrike">
              <a:latin typeface="Arial"/>
            </a:endParaRPr>
          </a:p>
        </p:txBody>
      </p:sp>
      <p:sp>
        <p:nvSpPr>
          <p:cNvPr id="341" name="Elbow Connector 30"/>
          <p:cNvSpPr/>
          <p:nvPr/>
        </p:nvSpPr>
        <p:spPr>
          <a:xfrm rot="5400000">
            <a:off x="2451600" y="3388320"/>
            <a:ext cx="1145520" cy="667800"/>
          </a:xfrm>
          <a:prstGeom prst="bentConnector3">
            <a:avLst>
              <a:gd name="adj1" fmla="val 49968"/>
            </a:avLst>
          </a:prstGeom>
          <a:noFill/>
          <a:ln w="12600">
            <a:solidFill>
              <a:srgbClr val="43729d"/>
            </a:solidFill>
            <a:round/>
            <a:tailEnd len="med" type="arrow" w="med"/>
          </a:ln>
        </p:spPr>
        <p:style>
          <a:lnRef idx="0"/>
          <a:fillRef idx="0"/>
          <a:effectRef idx="0"/>
          <a:fontRef idx="minor"/>
        </p:style>
      </p:sp>
      <p:sp>
        <p:nvSpPr>
          <p:cNvPr id="342" name="Elbow Connector 31"/>
          <p:cNvSpPr/>
          <p:nvPr/>
        </p:nvSpPr>
        <p:spPr>
          <a:xfrm flipH="1" rot="16200000">
            <a:off x="4753080" y="2641680"/>
            <a:ext cx="1135800" cy="2170080"/>
          </a:xfrm>
          <a:prstGeom prst="bentConnector3">
            <a:avLst>
              <a:gd name="adj1" fmla="val 49984"/>
            </a:avLst>
          </a:prstGeom>
          <a:noFill/>
          <a:ln w="12600">
            <a:solidFill>
              <a:srgbClr val="43729d"/>
            </a:solidFill>
            <a:round/>
            <a:tailEnd len="med" type="arrow" w="med"/>
          </a:ln>
        </p:spPr>
        <p:style>
          <a:lnRef idx="0"/>
          <a:fillRef idx="0"/>
          <a:effectRef idx="0"/>
          <a:fontRef idx="minor"/>
        </p:style>
      </p:sp>
      <p:sp>
        <p:nvSpPr>
          <p:cNvPr id="343" name="Rectangle 32"/>
          <p:cNvSpPr/>
          <p:nvPr/>
        </p:nvSpPr>
        <p:spPr>
          <a:xfrm>
            <a:off x="6129360" y="2278080"/>
            <a:ext cx="2602080" cy="959040"/>
          </a:xfrm>
          <a:prstGeom prst="rect">
            <a:avLst/>
          </a:prstGeom>
          <a:solidFill>
            <a:srgbClr val="ffffff"/>
          </a:solidFill>
          <a:ln w="25560">
            <a:solidFill>
              <a:srgbClr val="43729d"/>
            </a:solidFill>
            <a:miter/>
          </a:ln>
        </p:spPr>
        <p:style>
          <a:lnRef idx="0"/>
          <a:fillRef idx="0"/>
          <a:effectRef idx="0"/>
          <a:fontRef idx="minor"/>
        </p:style>
      </p:sp>
      <p:sp>
        <p:nvSpPr>
          <p:cNvPr id="344" name="Rectangle 33"/>
          <p:cNvSpPr/>
          <p:nvPr/>
        </p:nvSpPr>
        <p:spPr>
          <a:xfrm>
            <a:off x="6408000" y="2382120"/>
            <a:ext cx="2262240" cy="701640"/>
          </a:xfrm>
          <a:prstGeom prst="rect">
            <a:avLst/>
          </a:prstGeom>
          <a:noFill/>
          <a:ln w="0">
            <a:noFill/>
          </a:ln>
        </p:spPr>
        <p:style>
          <a:lnRef idx="0"/>
          <a:fillRef idx="0"/>
          <a:effectRef idx="0"/>
          <a:fontRef idx="minor"/>
        </p:style>
        <p:txBody>
          <a:bodyPr numCol="1" spcCol="0" lIns="90000" rIns="90000" tIns="45000" bIns="45000" anchor="t">
            <a:noAutofit/>
          </a:bodyPr>
          <a:p>
            <a:pPr algn="r">
              <a:lnSpc>
                <a:spcPct val="100000"/>
              </a:lnSpc>
            </a:pPr>
            <a:r>
              <a:rPr b="1" lang="fr-FR" sz="1800" spc="-1" strike="noStrike">
                <a:solidFill>
                  <a:srgbClr val="262626"/>
                </a:solidFill>
                <a:latin typeface="Avenir LT Std"/>
                <a:ea typeface="Avenir LT Std"/>
              </a:rPr>
              <a:t>Fonctions internes et cycle de vie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346"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Le cycle de vie d'un composant</a:t>
            </a:r>
            <a:endParaRPr b="0" lang="en-US" sz="2800" spc="-1" strike="noStrike">
              <a:latin typeface="Arial"/>
            </a:endParaRPr>
          </a:p>
        </p:txBody>
      </p:sp>
      <p:pic>
        <p:nvPicPr>
          <p:cNvPr id="347" name="Picture 5" descr=""/>
          <p:cNvPicPr/>
          <p:nvPr/>
        </p:nvPicPr>
        <p:blipFill>
          <a:blip r:embed="rId1"/>
          <a:stretch/>
        </p:blipFill>
        <p:spPr>
          <a:xfrm>
            <a:off x="194040" y="177120"/>
            <a:ext cx="1776240" cy="586440"/>
          </a:xfrm>
          <a:prstGeom prst="rect">
            <a:avLst/>
          </a:prstGeom>
          <a:ln w="0">
            <a:noFill/>
          </a:ln>
        </p:spPr>
      </p:pic>
      <p:sp>
        <p:nvSpPr>
          <p:cNvPr id="34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34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0037BE01-77CE-4150-B9A3-9D040FB3665B}"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350" name="Round Same-side Corner of Rectangle 8"/>
          <p:cNvSpPr/>
          <p:nvPr/>
        </p:nvSpPr>
        <p:spPr>
          <a:xfrm rot="16200000">
            <a:off x="-167040" y="2260080"/>
            <a:ext cx="4627080" cy="3711240"/>
          </a:xfrm>
          <a:prstGeom prst="round2SameRect">
            <a:avLst>
              <a:gd name="adj1" fmla="val 4310"/>
              <a:gd name="adj2" fmla="val 0"/>
            </a:avLst>
          </a:prstGeom>
          <a:solidFill>
            <a:srgbClr val="deebf7"/>
          </a:solidFill>
          <a:ln w="6480">
            <a:solidFill>
              <a:srgbClr val="43729d"/>
            </a:solidFill>
            <a:miter/>
          </a:ln>
        </p:spPr>
        <p:style>
          <a:lnRef idx="0"/>
          <a:fillRef idx="0"/>
          <a:effectRef idx="0"/>
          <a:fontRef idx="minor"/>
        </p:style>
      </p:sp>
      <p:sp>
        <p:nvSpPr>
          <p:cNvPr id="351" name="Rectangle 9"/>
          <p:cNvSpPr/>
          <p:nvPr/>
        </p:nvSpPr>
        <p:spPr>
          <a:xfrm>
            <a:off x="287280" y="1778040"/>
            <a:ext cx="3697560" cy="4431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1" lang="fr-FR" sz="1800" spc="-1" strike="noStrike">
                <a:solidFill>
                  <a:srgbClr val="7030a0"/>
                </a:solidFill>
                <a:latin typeface="Avenir LT Std"/>
                <a:ea typeface="Avenir LT Std"/>
              </a:rPr>
              <a:t>MOUNTING</a:t>
            </a:r>
            <a:endParaRPr b="0" lang="en-US" sz="1800" spc="-1" strike="noStrike">
              <a:latin typeface="Arial"/>
            </a:endParaRPr>
          </a:p>
        </p:txBody>
      </p:sp>
      <p:sp>
        <p:nvSpPr>
          <p:cNvPr id="352" name="Rectangle 10"/>
          <p:cNvSpPr/>
          <p:nvPr/>
        </p:nvSpPr>
        <p:spPr>
          <a:xfrm>
            <a:off x="287280" y="2206800"/>
            <a:ext cx="3697560" cy="7923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0" lang="fr-FR" sz="1800" spc="-1" strike="noStrike">
                <a:solidFill>
                  <a:srgbClr val="000000"/>
                </a:solidFill>
                <a:latin typeface="Avenir LT Std"/>
                <a:ea typeface="Avenir LT Std"/>
              </a:rPr>
              <a:t>Création d'un composant dans le VDOM</a:t>
            </a:r>
            <a:endParaRPr b="0" lang="en-US" sz="1800" spc="-1" strike="noStrike">
              <a:latin typeface="Arial"/>
            </a:endParaRPr>
          </a:p>
        </p:txBody>
      </p:sp>
      <p:sp>
        <p:nvSpPr>
          <p:cNvPr id="353" name="Rectangle 11"/>
          <p:cNvSpPr/>
          <p:nvPr/>
        </p:nvSpPr>
        <p:spPr>
          <a:xfrm>
            <a:off x="287280" y="3254400"/>
            <a:ext cx="3697560" cy="8557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0" lang="fr-FR" sz="1800" spc="-1" strike="noStrike">
                <a:solidFill>
                  <a:srgbClr val="000000"/>
                </a:solidFill>
                <a:latin typeface="Avenir LT Std"/>
                <a:ea typeface="Avenir LT Std"/>
              </a:rPr>
              <a:t>Initialisations des états (states) en fct des props reçues</a:t>
            </a:r>
            <a:endParaRPr b="0" lang="en-US" sz="1800" spc="-1" strike="noStrike">
              <a:latin typeface="Arial"/>
            </a:endParaRPr>
          </a:p>
        </p:txBody>
      </p:sp>
      <p:sp>
        <p:nvSpPr>
          <p:cNvPr id="354" name="Rectangle 12"/>
          <p:cNvSpPr/>
          <p:nvPr/>
        </p:nvSpPr>
        <p:spPr>
          <a:xfrm>
            <a:off x="287280" y="4373640"/>
            <a:ext cx="3713400" cy="68904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0" lang="fr-FR" sz="1800" spc="-1" strike="noStrike">
                <a:solidFill>
                  <a:srgbClr val="000000"/>
                </a:solidFill>
                <a:latin typeface="Avenir LT Std"/>
                <a:ea typeface="Avenir LT Std"/>
              </a:rPr>
              <a:t>Rendu (VDOM vers DOM)</a:t>
            </a:r>
            <a:endParaRPr b="0" lang="en-US" sz="1800" spc="-1" strike="noStrike">
              <a:latin typeface="Arial"/>
            </a:endParaRPr>
          </a:p>
        </p:txBody>
      </p:sp>
      <p:sp>
        <p:nvSpPr>
          <p:cNvPr id="355" name="Rectangle 13"/>
          <p:cNvSpPr/>
          <p:nvPr/>
        </p:nvSpPr>
        <p:spPr>
          <a:xfrm>
            <a:off x="287280" y="5396040"/>
            <a:ext cx="3697560" cy="951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0" lang="fr-FR" sz="1800" spc="-1" strike="noStrike">
                <a:solidFill>
                  <a:srgbClr val="000000"/>
                </a:solidFill>
                <a:latin typeface="Avenir LT Std"/>
                <a:ea typeface="Avenir LT Std"/>
              </a:rPr>
              <a:t>Operation apres rendu</a:t>
            </a:r>
            <a:endParaRPr b="0" lang="en-US" sz="1800" spc="-1" strike="noStrike">
              <a:latin typeface="Arial"/>
            </a:endParaRPr>
          </a:p>
        </p:txBody>
      </p:sp>
      <p:sp>
        <p:nvSpPr>
          <p:cNvPr id="356" name="Straight Connector 14"/>
          <p:cNvSpPr/>
          <p:nvPr/>
        </p:nvSpPr>
        <p:spPr>
          <a:xfrm>
            <a:off x="2136600" y="3000240"/>
            <a:ext cx="360" cy="25344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57" name="Straight Connector 15"/>
          <p:cNvSpPr/>
          <p:nvPr/>
        </p:nvSpPr>
        <p:spPr>
          <a:xfrm>
            <a:off x="2136600" y="4111200"/>
            <a:ext cx="7200" cy="26172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58" name="Straight Connector 16"/>
          <p:cNvSpPr/>
          <p:nvPr/>
        </p:nvSpPr>
        <p:spPr>
          <a:xfrm flipH="1">
            <a:off x="2134440" y="5063760"/>
            <a:ext cx="7200" cy="3315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59" name="Round Same-side Corner of Rectangle 17"/>
          <p:cNvSpPr/>
          <p:nvPr/>
        </p:nvSpPr>
        <p:spPr>
          <a:xfrm rot="16200000">
            <a:off x="3789720" y="2269080"/>
            <a:ext cx="4627080" cy="3711240"/>
          </a:xfrm>
          <a:prstGeom prst="round2SameRect">
            <a:avLst>
              <a:gd name="adj1" fmla="val 0"/>
              <a:gd name="adj2" fmla="val 0"/>
            </a:avLst>
          </a:prstGeom>
          <a:solidFill>
            <a:srgbClr val="fff2cc"/>
          </a:solidFill>
          <a:ln w="6480">
            <a:solidFill>
              <a:srgbClr val="43729d"/>
            </a:solidFill>
            <a:miter/>
          </a:ln>
        </p:spPr>
        <p:style>
          <a:lnRef idx="0"/>
          <a:fillRef idx="0"/>
          <a:effectRef idx="0"/>
          <a:fontRef idx="minor"/>
        </p:style>
      </p:sp>
      <p:sp>
        <p:nvSpPr>
          <p:cNvPr id="360" name="Rectangle 18"/>
          <p:cNvSpPr/>
          <p:nvPr/>
        </p:nvSpPr>
        <p:spPr>
          <a:xfrm>
            <a:off x="4247640" y="1810440"/>
            <a:ext cx="3706200" cy="4107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1" lang="fr-FR" sz="1800" spc="-1" strike="noStrike">
                <a:solidFill>
                  <a:srgbClr val="7030a0"/>
                </a:solidFill>
                <a:latin typeface="Avenir LT Std"/>
                <a:ea typeface="Avenir LT Std"/>
              </a:rPr>
              <a:t>UPDATING</a:t>
            </a:r>
            <a:endParaRPr b="0" lang="en-US" sz="1800" spc="-1" strike="noStrike">
              <a:latin typeface="Arial"/>
            </a:endParaRPr>
          </a:p>
        </p:txBody>
      </p:sp>
      <p:sp>
        <p:nvSpPr>
          <p:cNvPr id="361" name="Rectangle 19"/>
          <p:cNvSpPr/>
          <p:nvPr/>
        </p:nvSpPr>
        <p:spPr>
          <a:xfrm>
            <a:off x="4245840" y="2238480"/>
            <a:ext cx="3697560" cy="41148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0" lang="fr-FR" sz="1400" spc="-1" strike="noStrike">
                <a:solidFill>
                  <a:srgbClr val="000000"/>
                </a:solidFill>
                <a:latin typeface="Avenir LT Std"/>
                <a:ea typeface="Avenir LT Std"/>
              </a:rPr>
              <a:t>des états (states) en fct des props reçues</a:t>
            </a:r>
            <a:endParaRPr b="0" lang="en-US" sz="1400" spc="-1" strike="noStrike">
              <a:latin typeface="Arial"/>
            </a:endParaRPr>
          </a:p>
        </p:txBody>
      </p:sp>
      <p:sp>
        <p:nvSpPr>
          <p:cNvPr id="362" name="Straight Connector 20"/>
          <p:cNvSpPr/>
          <p:nvPr/>
        </p:nvSpPr>
        <p:spPr>
          <a:xfrm>
            <a:off x="6095160" y="2651040"/>
            <a:ext cx="7200" cy="16920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63" name="Rectangle 21"/>
          <p:cNvSpPr/>
          <p:nvPr/>
        </p:nvSpPr>
        <p:spPr>
          <a:xfrm>
            <a:off x="4245840" y="2820960"/>
            <a:ext cx="3713400" cy="68904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shouldComponentUpdate</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fonction validant l'update : true/false</a:t>
            </a:r>
            <a:endParaRPr b="0" lang="en-US" sz="1400" spc="-1" strike="noStrike">
              <a:latin typeface="Arial"/>
            </a:endParaRPr>
          </a:p>
        </p:txBody>
      </p:sp>
      <p:sp>
        <p:nvSpPr>
          <p:cNvPr id="364" name="Straight Connector 22"/>
          <p:cNvSpPr/>
          <p:nvPr/>
        </p:nvSpPr>
        <p:spPr>
          <a:xfrm flipH="1">
            <a:off x="6093000" y="3511080"/>
            <a:ext cx="7200" cy="1713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65" name="Rectangle 24"/>
          <p:cNvSpPr/>
          <p:nvPr/>
        </p:nvSpPr>
        <p:spPr>
          <a:xfrm>
            <a:off x="4245840" y="4300200"/>
            <a:ext cx="3697560" cy="951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getSnapshotBeforeUpdate</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Fonction exécutée avant le dernier rendu pour récupérer des infos du DOM (ex. pour récupérer la position du scroll)</a:t>
            </a:r>
            <a:endParaRPr b="0" lang="en-US" sz="1400" spc="-1" strike="noStrike">
              <a:latin typeface="Arial"/>
            </a:endParaRPr>
          </a:p>
        </p:txBody>
      </p:sp>
      <p:sp>
        <p:nvSpPr>
          <p:cNvPr id="366" name="Rectangle 23"/>
          <p:cNvSpPr/>
          <p:nvPr/>
        </p:nvSpPr>
        <p:spPr>
          <a:xfrm>
            <a:off x="4245840" y="3683160"/>
            <a:ext cx="3697560" cy="36360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render</a:t>
            </a:r>
            <a:endParaRPr b="0" lang="en-US" sz="1400" spc="-1" strike="noStrike">
              <a:latin typeface="Arial"/>
            </a:endParaRPr>
          </a:p>
        </p:txBody>
      </p:sp>
      <p:sp>
        <p:nvSpPr>
          <p:cNvPr id="367" name="Straight Connector 25"/>
          <p:cNvSpPr/>
          <p:nvPr/>
        </p:nvSpPr>
        <p:spPr>
          <a:xfrm>
            <a:off x="6095160" y="4047840"/>
            <a:ext cx="360" cy="25164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68" name="Rectangle 26"/>
          <p:cNvSpPr/>
          <p:nvPr/>
        </p:nvSpPr>
        <p:spPr>
          <a:xfrm>
            <a:off x="4251960" y="5448240"/>
            <a:ext cx="3697560" cy="8463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componentDidUpdate</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Fonction exécutée une fois le composant mis à jour et rendu</a:t>
            </a:r>
            <a:endParaRPr b="0" lang="en-US" sz="1400" spc="-1" strike="noStrike">
              <a:latin typeface="Arial"/>
            </a:endParaRPr>
          </a:p>
        </p:txBody>
      </p:sp>
      <p:sp>
        <p:nvSpPr>
          <p:cNvPr id="369" name="Straight Connector 27"/>
          <p:cNvSpPr/>
          <p:nvPr/>
        </p:nvSpPr>
        <p:spPr>
          <a:xfrm>
            <a:off x="6095160" y="5252400"/>
            <a:ext cx="5400" cy="19512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70" name="Straight Connector 28"/>
          <p:cNvSpPr/>
          <p:nvPr/>
        </p:nvSpPr>
        <p:spPr>
          <a:xfrm>
            <a:off x="3985920" y="2000160"/>
            <a:ext cx="261000" cy="1548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371" name="Round Same-side Corner of Rectangle 29"/>
          <p:cNvSpPr/>
          <p:nvPr/>
        </p:nvSpPr>
        <p:spPr>
          <a:xfrm rot="5400000">
            <a:off x="8231400" y="2769480"/>
            <a:ext cx="4627080" cy="2704680"/>
          </a:xfrm>
          <a:prstGeom prst="round2SameRect">
            <a:avLst>
              <a:gd name="adj1" fmla="val 4310"/>
              <a:gd name="adj2" fmla="val 0"/>
            </a:avLst>
          </a:prstGeom>
          <a:solidFill>
            <a:srgbClr val="fbe5d6"/>
          </a:solidFill>
          <a:ln w="6480">
            <a:solidFill>
              <a:srgbClr val="43729d"/>
            </a:solidFill>
            <a:miter/>
          </a:ln>
        </p:spPr>
        <p:style>
          <a:lnRef idx="0"/>
          <a:fillRef idx="0"/>
          <a:effectRef idx="0"/>
          <a:fontRef idx="minor"/>
        </p:style>
      </p:sp>
      <p:sp>
        <p:nvSpPr>
          <p:cNvPr id="372" name="Rectangle 30"/>
          <p:cNvSpPr/>
          <p:nvPr/>
        </p:nvSpPr>
        <p:spPr>
          <a:xfrm>
            <a:off x="9212040" y="1800720"/>
            <a:ext cx="2683800" cy="4107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1" lang="fr-FR" sz="1800" spc="-1" strike="noStrike">
                <a:solidFill>
                  <a:srgbClr val="7030a0"/>
                </a:solidFill>
                <a:latin typeface="Avenir LT Std"/>
                <a:ea typeface="Avenir LT Std"/>
              </a:rPr>
              <a:t>UNMOUNTING</a:t>
            </a:r>
            <a:endParaRPr b="0" lang="en-US" sz="1800" spc="-1" strike="noStrike">
              <a:latin typeface="Arial"/>
            </a:endParaRPr>
          </a:p>
        </p:txBody>
      </p:sp>
      <p:sp>
        <p:nvSpPr>
          <p:cNvPr id="373" name="Rectangle 31"/>
          <p:cNvSpPr/>
          <p:nvPr/>
        </p:nvSpPr>
        <p:spPr>
          <a:xfrm>
            <a:off x="9201600" y="3624120"/>
            <a:ext cx="2680200" cy="8463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componentWillUnmount</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Fonction exécutée avant de détruire le composant</a:t>
            </a:r>
            <a:endParaRPr b="0" lang="en-US" sz="1400" spc="-1" strike="noStrike">
              <a:latin typeface="Arial"/>
            </a:endParaRPr>
          </a:p>
        </p:txBody>
      </p:sp>
      <p:sp>
        <p:nvSpPr>
          <p:cNvPr id="374" name="Straight Connector 32"/>
          <p:cNvSpPr/>
          <p:nvPr/>
        </p:nvSpPr>
        <p:spPr>
          <a:xfrm>
            <a:off x="7954920" y="2011320"/>
            <a:ext cx="1256400" cy="360"/>
          </a:xfrm>
          <a:custGeom>
            <a:avLst/>
            <a:gdLst/>
            <a:ahLst/>
            <a:rect l="l" t="t" r="r" b="b"/>
            <a:pathLst>
              <a:path w="21600" h="21600">
                <a:moveTo>
                  <a:pt x="0" y="0"/>
                </a:moveTo>
                <a:lnTo>
                  <a:pt x="21600" y="21600"/>
                </a:lnTo>
              </a:path>
            </a:pathLst>
          </a:custGeom>
          <a:noFill/>
          <a:ln w="76320">
            <a:solidFill>
              <a:srgbClr val="7030a0"/>
            </a:solidFill>
            <a:round/>
            <a:tailEnd len="med" type="arrow" w="med"/>
          </a:ln>
        </p:spPr>
        <p:style>
          <a:lnRef idx="0"/>
          <a:fillRef idx="0"/>
          <a:effectRef idx="0"/>
          <a:fontRef idx="minor"/>
        </p:style>
      </p:sp>
      <p:sp>
        <p:nvSpPr>
          <p:cNvPr id="375" name="Straight Connector 33"/>
          <p:cNvSpPr/>
          <p:nvPr/>
        </p:nvSpPr>
        <p:spPr>
          <a:xfrm flipH="1">
            <a:off x="7692120" y="2433600"/>
            <a:ext cx="543600" cy="360"/>
          </a:xfrm>
          <a:custGeom>
            <a:avLst/>
            <a:gdLst/>
            <a:ahLst/>
            <a:rect l="l" t="t" r="r" b="b"/>
            <a:pathLst>
              <a:path w="21600" h="21600">
                <a:moveTo>
                  <a:pt x="0" y="0"/>
                </a:moveTo>
                <a:lnTo>
                  <a:pt x="21600" y="21600"/>
                </a:lnTo>
              </a:path>
            </a:pathLst>
          </a:custGeom>
          <a:noFill/>
          <a:ln w="76320">
            <a:solidFill>
              <a:srgbClr val="7030a0"/>
            </a:solidFill>
            <a:round/>
            <a:tailEnd len="med" type="arrow" w="med"/>
          </a:ln>
        </p:spPr>
        <p:style>
          <a:lnRef idx="0"/>
          <a:fillRef idx="0"/>
          <a:effectRef idx="0"/>
          <a:fontRef idx="minor"/>
        </p:style>
      </p:sp>
      <p:sp>
        <p:nvSpPr>
          <p:cNvPr id="376" name="Straight Connector 34"/>
          <p:cNvSpPr/>
          <p:nvPr/>
        </p:nvSpPr>
        <p:spPr>
          <a:xfrm>
            <a:off x="7950600" y="5871960"/>
            <a:ext cx="287280" cy="360"/>
          </a:xfrm>
          <a:custGeom>
            <a:avLst/>
            <a:gdLst/>
            <a:ahLst/>
            <a:rect l="l" t="t" r="r" b="b"/>
            <a:pathLst>
              <a:path w="21600" h="21600">
                <a:moveTo>
                  <a:pt x="0" y="0"/>
                </a:moveTo>
                <a:lnTo>
                  <a:pt x="21600" y="21600"/>
                </a:lnTo>
              </a:path>
            </a:pathLst>
          </a:custGeom>
          <a:noFill/>
          <a:ln w="76320">
            <a:solidFill>
              <a:srgbClr val="7030a0"/>
            </a:solidFill>
            <a:round/>
          </a:ln>
        </p:spPr>
        <p:style>
          <a:lnRef idx="0"/>
          <a:fillRef idx="0"/>
          <a:effectRef idx="0"/>
          <a:fontRef idx="minor"/>
        </p:style>
      </p:sp>
      <p:sp>
        <p:nvSpPr>
          <p:cNvPr id="377" name="Straight Connector 35"/>
          <p:cNvSpPr/>
          <p:nvPr/>
        </p:nvSpPr>
        <p:spPr>
          <a:xfrm>
            <a:off x="8238600" y="2428560"/>
            <a:ext cx="360" cy="3442680"/>
          </a:xfrm>
          <a:custGeom>
            <a:avLst/>
            <a:gdLst/>
            <a:ahLst/>
            <a:rect l="l" t="t" r="r" b="b"/>
            <a:pathLst>
              <a:path w="21600" h="21600">
                <a:moveTo>
                  <a:pt x="0" y="0"/>
                </a:moveTo>
                <a:lnTo>
                  <a:pt x="21600" y="21600"/>
                </a:lnTo>
              </a:path>
            </a:pathLst>
          </a:custGeom>
          <a:noFill/>
          <a:ln w="76320">
            <a:solidFill>
              <a:srgbClr val="7030a0"/>
            </a:solidFill>
            <a:round/>
          </a:ln>
        </p:spPr>
        <p:style>
          <a:lnRef idx="0"/>
          <a:fillRef idx="0"/>
          <a:effectRef idx="0"/>
          <a:fontRef idx="minor"/>
        </p:style>
      </p:sp>
      <p:sp>
        <p:nvSpPr>
          <p:cNvPr id="378" name="Rectangle 36"/>
          <p:cNvSpPr/>
          <p:nvPr/>
        </p:nvSpPr>
        <p:spPr>
          <a:xfrm>
            <a:off x="8364240" y="3268440"/>
            <a:ext cx="353880" cy="15580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800" spc="-1" strike="noStrike">
                <a:solidFill>
                  <a:srgbClr val="000000"/>
                </a:solidFill>
                <a:latin typeface="Arial"/>
                <a:ea typeface="Arial"/>
              </a:rPr>
              <a:t>RENDU</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380"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Le cycle de vie d'un composant (2)</a:t>
            </a:r>
            <a:endParaRPr b="0" lang="en-US" sz="2800" spc="-1" strike="noStrike">
              <a:latin typeface="Arial"/>
            </a:endParaRPr>
          </a:p>
        </p:txBody>
      </p:sp>
      <p:pic>
        <p:nvPicPr>
          <p:cNvPr id="381" name="Picture 3" descr=""/>
          <p:cNvPicPr/>
          <p:nvPr/>
        </p:nvPicPr>
        <p:blipFill>
          <a:blip r:embed="rId1"/>
          <a:stretch/>
        </p:blipFill>
        <p:spPr>
          <a:xfrm>
            <a:off x="194040" y="177120"/>
            <a:ext cx="1776240" cy="586440"/>
          </a:xfrm>
          <a:prstGeom prst="rect">
            <a:avLst/>
          </a:prstGeom>
          <a:ln w="0">
            <a:noFill/>
          </a:ln>
        </p:spPr>
      </p:pic>
      <p:sp>
        <p:nvSpPr>
          <p:cNvPr id="382" name="Straight Connector 24"/>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38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9717DBA8-2CB0-4597-BD79-CF019100BE57}"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384" name="Round Same-side Corner of Rectangle 4"/>
          <p:cNvSpPr/>
          <p:nvPr/>
        </p:nvSpPr>
        <p:spPr>
          <a:xfrm rot="16200000">
            <a:off x="-167040" y="2260080"/>
            <a:ext cx="4627080" cy="3711240"/>
          </a:xfrm>
          <a:prstGeom prst="round2SameRect">
            <a:avLst>
              <a:gd name="adj1" fmla="val 4310"/>
              <a:gd name="adj2" fmla="val 0"/>
            </a:avLst>
          </a:prstGeom>
          <a:solidFill>
            <a:srgbClr val="deebf7"/>
          </a:solidFill>
          <a:ln w="6480">
            <a:solidFill>
              <a:srgbClr val="43729d"/>
            </a:solidFill>
            <a:miter/>
          </a:ln>
        </p:spPr>
        <p:style>
          <a:lnRef idx="0"/>
          <a:fillRef idx="0"/>
          <a:effectRef idx="0"/>
          <a:fontRef idx="minor"/>
        </p:style>
      </p:sp>
      <p:sp>
        <p:nvSpPr>
          <p:cNvPr id="385" name="Rectangle 35"/>
          <p:cNvSpPr/>
          <p:nvPr/>
        </p:nvSpPr>
        <p:spPr>
          <a:xfrm>
            <a:off x="287280" y="1778040"/>
            <a:ext cx="3697560" cy="4431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1" lang="fr-FR" sz="1800" spc="-1" strike="noStrike">
                <a:solidFill>
                  <a:srgbClr val="7030a0"/>
                </a:solidFill>
                <a:latin typeface="Avenir LT Std"/>
                <a:ea typeface="Avenir LT Std"/>
              </a:rPr>
              <a:t>MOUNTING</a:t>
            </a:r>
            <a:endParaRPr b="0" lang="en-US" sz="1800" spc="-1" strike="noStrike">
              <a:latin typeface="Arial"/>
            </a:endParaRPr>
          </a:p>
        </p:txBody>
      </p:sp>
      <p:sp>
        <p:nvSpPr>
          <p:cNvPr id="386" name="Rectangle 38"/>
          <p:cNvSpPr/>
          <p:nvPr/>
        </p:nvSpPr>
        <p:spPr>
          <a:xfrm>
            <a:off x="287280" y="2206800"/>
            <a:ext cx="3697560" cy="7923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constructor</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initialise le composant :</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states / fonctions</a:t>
            </a:r>
            <a:endParaRPr b="0" lang="en-US" sz="1400" spc="-1" strike="noStrike">
              <a:latin typeface="Arial"/>
            </a:endParaRPr>
          </a:p>
        </p:txBody>
      </p:sp>
      <p:sp>
        <p:nvSpPr>
          <p:cNvPr id="387" name="Rectangle 39"/>
          <p:cNvSpPr/>
          <p:nvPr/>
        </p:nvSpPr>
        <p:spPr>
          <a:xfrm>
            <a:off x="287280" y="3254400"/>
            <a:ext cx="3697560" cy="8557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static getDerivedStateFromProps</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permet de modifier des states en fonction des props</a:t>
            </a:r>
            <a:endParaRPr b="0" lang="en-US" sz="1400" spc="-1" strike="noStrike">
              <a:latin typeface="Arial"/>
            </a:endParaRPr>
          </a:p>
        </p:txBody>
      </p:sp>
      <p:sp>
        <p:nvSpPr>
          <p:cNvPr id="388" name="Rectangle 40"/>
          <p:cNvSpPr/>
          <p:nvPr/>
        </p:nvSpPr>
        <p:spPr>
          <a:xfrm>
            <a:off x="287280" y="4373640"/>
            <a:ext cx="3713400" cy="68904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render</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Rend le composant dans le DOM virtuel</a:t>
            </a:r>
            <a:endParaRPr b="0" lang="en-US" sz="1400" spc="-1" strike="noStrike">
              <a:latin typeface="Arial"/>
            </a:endParaRPr>
          </a:p>
        </p:txBody>
      </p:sp>
      <p:sp>
        <p:nvSpPr>
          <p:cNvPr id="389" name="Rectangle 41"/>
          <p:cNvSpPr/>
          <p:nvPr/>
        </p:nvSpPr>
        <p:spPr>
          <a:xfrm>
            <a:off x="287280" y="5396040"/>
            <a:ext cx="3697560" cy="951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componentDidMount</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Fonction exécutée une fois le composant rendu (ex. pour récupérer les dimensions d'un élément du DOM)</a:t>
            </a:r>
            <a:endParaRPr b="0" lang="en-US" sz="1400" spc="-1" strike="noStrike">
              <a:latin typeface="Arial"/>
            </a:endParaRPr>
          </a:p>
        </p:txBody>
      </p:sp>
      <p:sp>
        <p:nvSpPr>
          <p:cNvPr id="390" name="Straight Connector 30"/>
          <p:cNvSpPr/>
          <p:nvPr/>
        </p:nvSpPr>
        <p:spPr>
          <a:xfrm>
            <a:off x="2136600" y="3000240"/>
            <a:ext cx="360" cy="25344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91" name="Straight Connector 31"/>
          <p:cNvSpPr/>
          <p:nvPr/>
        </p:nvSpPr>
        <p:spPr>
          <a:xfrm>
            <a:off x="2136600" y="4111200"/>
            <a:ext cx="7200" cy="26172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92" name="Straight Connector 37"/>
          <p:cNvSpPr/>
          <p:nvPr/>
        </p:nvSpPr>
        <p:spPr>
          <a:xfrm flipH="1">
            <a:off x="2134440" y="5063760"/>
            <a:ext cx="7200" cy="3315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93" name="Round Same-side Corner of Rectangle 5"/>
          <p:cNvSpPr/>
          <p:nvPr/>
        </p:nvSpPr>
        <p:spPr>
          <a:xfrm rot="16200000">
            <a:off x="3789720" y="2269080"/>
            <a:ext cx="4627080" cy="3711240"/>
          </a:xfrm>
          <a:prstGeom prst="round2SameRect">
            <a:avLst>
              <a:gd name="adj1" fmla="val 0"/>
              <a:gd name="adj2" fmla="val 0"/>
            </a:avLst>
          </a:prstGeom>
          <a:solidFill>
            <a:srgbClr val="fff2cc"/>
          </a:solidFill>
          <a:ln w="6480">
            <a:solidFill>
              <a:srgbClr val="43729d"/>
            </a:solidFill>
            <a:miter/>
          </a:ln>
        </p:spPr>
        <p:style>
          <a:lnRef idx="0"/>
          <a:fillRef idx="0"/>
          <a:effectRef idx="0"/>
          <a:fontRef idx="minor"/>
        </p:style>
      </p:sp>
      <p:sp>
        <p:nvSpPr>
          <p:cNvPr id="394" name="Rectangle 42"/>
          <p:cNvSpPr/>
          <p:nvPr/>
        </p:nvSpPr>
        <p:spPr>
          <a:xfrm>
            <a:off x="4247640" y="1810440"/>
            <a:ext cx="3706200" cy="4107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1" lang="fr-FR" sz="1800" spc="-1" strike="noStrike">
                <a:solidFill>
                  <a:srgbClr val="7030a0"/>
                </a:solidFill>
                <a:latin typeface="Avenir LT Std"/>
                <a:ea typeface="Avenir LT Std"/>
              </a:rPr>
              <a:t>UPDATING</a:t>
            </a:r>
            <a:endParaRPr b="0" lang="en-US" sz="1800" spc="-1" strike="noStrike">
              <a:latin typeface="Arial"/>
            </a:endParaRPr>
          </a:p>
        </p:txBody>
      </p:sp>
      <p:sp>
        <p:nvSpPr>
          <p:cNvPr id="395" name="Rectangle 43"/>
          <p:cNvSpPr/>
          <p:nvPr/>
        </p:nvSpPr>
        <p:spPr>
          <a:xfrm>
            <a:off x="4245840" y="2238480"/>
            <a:ext cx="3697560" cy="41148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static getDerivedStateFromProps</a:t>
            </a:r>
            <a:endParaRPr b="0" lang="en-US" sz="1400" spc="-1" strike="noStrike">
              <a:latin typeface="Arial"/>
            </a:endParaRPr>
          </a:p>
        </p:txBody>
      </p:sp>
      <p:sp>
        <p:nvSpPr>
          <p:cNvPr id="396" name="Straight Connector 39"/>
          <p:cNvSpPr/>
          <p:nvPr/>
        </p:nvSpPr>
        <p:spPr>
          <a:xfrm>
            <a:off x="6095160" y="2651040"/>
            <a:ext cx="7200" cy="16920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97" name="Rectangle 44"/>
          <p:cNvSpPr/>
          <p:nvPr/>
        </p:nvSpPr>
        <p:spPr>
          <a:xfrm>
            <a:off x="4245840" y="2820960"/>
            <a:ext cx="3713400" cy="68904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shouldComponentUpdate</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fonction validant l'update : true/false</a:t>
            </a:r>
            <a:endParaRPr b="0" lang="en-US" sz="1400" spc="-1" strike="noStrike">
              <a:latin typeface="Arial"/>
            </a:endParaRPr>
          </a:p>
        </p:txBody>
      </p:sp>
      <p:sp>
        <p:nvSpPr>
          <p:cNvPr id="398" name="Straight Connector 40"/>
          <p:cNvSpPr/>
          <p:nvPr/>
        </p:nvSpPr>
        <p:spPr>
          <a:xfrm flipH="1">
            <a:off x="6093000" y="3511080"/>
            <a:ext cx="7200" cy="1713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399" name="Rectangle 45"/>
          <p:cNvSpPr/>
          <p:nvPr/>
        </p:nvSpPr>
        <p:spPr>
          <a:xfrm>
            <a:off x="4245840" y="4300200"/>
            <a:ext cx="3697560" cy="951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getSnapshotBeforeUpdate</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Fonction exécutée avant le dernier rendu pour récupérer des infos du DOM (ex. pour récupérer la position du scroll)</a:t>
            </a:r>
            <a:endParaRPr b="0" lang="en-US" sz="1400" spc="-1" strike="noStrike">
              <a:latin typeface="Arial"/>
            </a:endParaRPr>
          </a:p>
        </p:txBody>
      </p:sp>
      <p:sp>
        <p:nvSpPr>
          <p:cNvPr id="400" name="Rectangle 46"/>
          <p:cNvSpPr/>
          <p:nvPr/>
        </p:nvSpPr>
        <p:spPr>
          <a:xfrm>
            <a:off x="4245840" y="3683160"/>
            <a:ext cx="3697560" cy="36360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render</a:t>
            </a:r>
            <a:endParaRPr b="0" lang="en-US" sz="1400" spc="-1" strike="noStrike">
              <a:latin typeface="Arial"/>
            </a:endParaRPr>
          </a:p>
        </p:txBody>
      </p:sp>
      <p:sp>
        <p:nvSpPr>
          <p:cNvPr id="401" name="Straight Connector 41"/>
          <p:cNvSpPr/>
          <p:nvPr/>
        </p:nvSpPr>
        <p:spPr>
          <a:xfrm>
            <a:off x="6095160" y="4047840"/>
            <a:ext cx="360" cy="25164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402" name="Rectangle 47"/>
          <p:cNvSpPr/>
          <p:nvPr/>
        </p:nvSpPr>
        <p:spPr>
          <a:xfrm>
            <a:off x="4251960" y="5448240"/>
            <a:ext cx="3697560" cy="8463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componentDidUpdate</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Fonction exécutée une fois le composant mis à jour et rendu</a:t>
            </a:r>
            <a:endParaRPr b="0" lang="en-US" sz="1400" spc="-1" strike="noStrike">
              <a:latin typeface="Arial"/>
            </a:endParaRPr>
          </a:p>
        </p:txBody>
      </p:sp>
      <p:sp>
        <p:nvSpPr>
          <p:cNvPr id="403" name="Straight Connector 42"/>
          <p:cNvSpPr/>
          <p:nvPr/>
        </p:nvSpPr>
        <p:spPr>
          <a:xfrm>
            <a:off x="6095160" y="5252400"/>
            <a:ext cx="5400" cy="19512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404" name="Round Same-side Corner of Rectangle 6"/>
          <p:cNvSpPr/>
          <p:nvPr/>
        </p:nvSpPr>
        <p:spPr>
          <a:xfrm rot="5400000">
            <a:off x="8231400" y="2769480"/>
            <a:ext cx="4627080" cy="2704680"/>
          </a:xfrm>
          <a:prstGeom prst="round2SameRect">
            <a:avLst>
              <a:gd name="adj1" fmla="val 4310"/>
              <a:gd name="adj2" fmla="val 0"/>
            </a:avLst>
          </a:prstGeom>
          <a:solidFill>
            <a:srgbClr val="fbe5d6"/>
          </a:solidFill>
          <a:ln w="6480">
            <a:solidFill>
              <a:srgbClr val="43729d"/>
            </a:solidFill>
            <a:miter/>
          </a:ln>
        </p:spPr>
        <p:style>
          <a:lnRef idx="0"/>
          <a:fillRef idx="0"/>
          <a:effectRef idx="0"/>
          <a:fontRef idx="minor"/>
        </p:style>
      </p:sp>
      <p:sp>
        <p:nvSpPr>
          <p:cNvPr id="405" name="Rectangle 48"/>
          <p:cNvSpPr/>
          <p:nvPr/>
        </p:nvSpPr>
        <p:spPr>
          <a:xfrm>
            <a:off x="9212040" y="1800720"/>
            <a:ext cx="2683800" cy="4107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00000"/>
              </a:lnSpc>
            </a:pPr>
            <a:r>
              <a:rPr b="1" lang="fr-FR" sz="1800" spc="-1" strike="noStrike">
                <a:solidFill>
                  <a:srgbClr val="7030a0"/>
                </a:solidFill>
                <a:latin typeface="Avenir LT Std"/>
                <a:ea typeface="Avenir LT Std"/>
              </a:rPr>
              <a:t>UNMOUNTING</a:t>
            </a:r>
            <a:endParaRPr b="0" lang="en-US" sz="1800" spc="-1" strike="noStrike">
              <a:latin typeface="Arial"/>
            </a:endParaRPr>
          </a:p>
        </p:txBody>
      </p:sp>
      <p:sp>
        <p:nvSpPr>
          <p:cNvPr id="406" name="Rectangle 49"/>
          <p:cNvSpPr/>
          <p:nvPr/>
        </p:nvSpPr>
        <p:spPr>
          <a:xfrm>
            <a:off x="9201600" y="3624120"/>
            <a:ext cx="2680200" cy="8463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114000"/>
              </a:lnSpc>
            </a:pPr>
            <a:r>
              <a:rPr b="1" lang="fr-FR" sz="1400" spc="-1" strike="noStrike">
                <a:solidFill>
                  <a:srgbClr val="000000"/>
                </a:solidFill>
                <a:latin typeface="Avenir LT Std"/>
                <a:ea typeface="Avenir LT Std"/>
              </a:rPr>
              <a:t>componentWillUnmount</a:t>
            </a:r>
            <a:endParaRPr b="0" lang="en-US" sz="1400" spc="-1" strike="noStrike">
              <a:latin typeface="Arial"/>
            </a:endParaRPr>
          </a:p>
          <a:p>
            <a:pPr algn="ctr">
              <a:lnSpc>
                <a:spcPct val="100000"/>
              </a:lnSpc>
            </a:pPr>
            <a:r>
              <a:rPr b="0" lang="fr-FR" sz="1400" spc="-1" strike="noStrike">
                <a:solidFill>
                  <a:srgbClr val="000000"/>
                </a:solidFill>
                <a:latin typeface="Avenir LT Std"/>
                <a:ea typeface="Avenir LT Std"/>
              </a:rPr>
              <a:t>Fonction exécutée avant de détruire le composant</a:t>
            </a:r>
            <a:endParaRPr b="0" lang="en-US" sz="1400" spc="-1" strike="noStrike">
              <a:latin typeface="Arial"/>
            </a:endParaRPr>
          </a:p>
        </p:txBody>
      </p:sp>
      <p:sp>
        <p:nvSpPr>
          <p:cNvPr id="407" name="Straight Connector 43"/>
          <p:cNvSpPr/>
          <p:nvPr/>
        </p:nvSpPr>
        <p:spPr>
          <a:xfrm>
            <a:off x="3985920" y="2000160"/>
            <a:ext cx="261000" cy="15480"/>
          </a:xfrm>
          <a:custGeom>
            <a:avLst/>
            <a:gdLst/>
            <a:ahLst/>
            <a:rect l="l" t="t" r="r" b="b"/>
            <a:pathLst>
              <a:path w="21600" h="21600">
                <a:moveTo>
                  <a:pt x="0" y="0"/>
                </a:moveTo>
                <a:lnTo>
                  <a:pt x="21600" y="21600"/>
                </a:lnTo>
              </a:path>
            </a:pathLst>
          </a:custGeom>
          <a:noFill/>
          <a:ln w="76320">
            <a:solidFill>
              <a:srgbClr val="7030a0"/>
            </a:solidFill>
            <a:round/>
            <a:tailEnd len="med" type="arrow" w="med"/>
          </a:ln>
        </p:spPr>
        <p:style>
          <a:lnRef idx="0"/>
          <a:fillRef idx="0"/>
          <a:effectRef idx="0"/>
          <a:fontRef idx="minor"/>
        </p:style>
      </p:sp>
      <p:sp>
        <p:nvSpPr>
          <p:cNvPr id="408" name="Straight Connector 44"/>
          <p:cNvSpPr/>
          <p:nvPr/>
        </p:nvSpPr>
        <p:spPr>
          <a:xfrm flipV="1">
            <a:off x="7954920" y="2003400"/>
            <a:ext cx="1256400" cy="9000"/>
          </a:xfrm>
          <a:custGeom>
            <a:avLst/>
            <a:gdLst/>
            <a:ahLst/>
            <a:rect l="l" t="t" r="r" b="b"/>
            <a:pathLst>
              <a:path w="21600" h="21600">
                <a:moveTo>
                  <a:pt x="0" y="0"/>
                </a:moveTo>
                <a:lnTo>
                  <a:pt x="21600" y="21600"/>
                </a:lnTo>
              </a:path>
            </a:pathLst>
          </a:custGeom>
          <a:noFill/>
          <a:ln w="76320">
            <a:solidFill>
              <a:srgbClr val="7030a0"/>
            </a:solidFill>
            <a:round/>
            <a:tailEnd len="med" type="arrow" w="med"/>
          </a:ln>
        </p:spPr>
        <p:style>
          <a:lnRef idx="0"/>
          <a:fillRef idx="0"/>
          <a:effectRef idx="0"/>
          <a:fontRef idx="minor"/>
        </p:style>
      </p:sp>
      <p:sp>
        <p:nvSpPr>
          <p:cNvPr id="409" name="Straight Connector 45"/>
          <p:cNvSpPr/>
          <p:nvPr/>
        </p:nvSpPr>
        <p:spPr>
          <a:xfrm flipH="1" flipV="1">
            <a:off x="7692120" y="2431440"/>
            <a:ext cx="543600" cy="1715760"/>
          </a:xfrm>
          <a:custGeom>
            <a:avLst/>
            <a:gdLst/>
            <a:ahLst/>
            <a:rect l="l" t="t" r="r" b="b"/>
            <a:pathLst>
              <a:path w="21600" h="21600">
                <a:moveTo>
                  <a:pt x="0" y="0"/>
                </a:moveTo>
                <a:lnTo>
                  <a:pt x="21600" y="21600"/>
                </a:lnTo>
              </a:path>
            </a:pathLst>
          </a:custGeom>
          <a:noFill/>
          <a:ln w="76320">
            <a:solidFill>
              <a:srgbClr val="7030a0"/>
            </a:solidFill>
            <a:round/>
            <a:tailEnd len="med" type="arrow" w="med"/>
          </a:ln>
        </p:spPr>
        <p:style>
          <a:lnRef idx="0"/>
          <a:fillRef idx="0"/>
          <a:effectRef idx="0"/>
          <a:fontRef idx="minor"/>
        </p:style>
      </p:sp>
      <p:sp>
        <p:nvSpPr>
          <p:cNvPr id="410" name="Straight Connector 46"/>
          <p:cNvSpPr/>
          <p:nvPr/>
        </p:nvSpPr>
        <p:spPr>
          <a:xfrm>
            <a:off x="8640" y="2008080"/>
            <a:ext cx="260640" cy="360"/>
          </a:xfrm>
          <a:custGeom>
            <a:avLst/>
            <a:gdLst/>
            <a:ahLst/>
            <a:rect l="l" t="t" r="r" b="b"/>
            <a:pathLst>
              <a:path w="21600" h="21600">
                <a:moveTo>
                  <a:pt x="0" y="0"/>
                </a:moveTo>
                <a:lnTo>
                  <a:pt x="21600" y="21600"/>
                </a:lnTo>
              </a:path>
            </a:pathLst>
          </a:custGeom>
          <a:noFill/>
          <a:ln w="76320">
            <a:solidFill>
              <a:srgbClr val="7030a0"/>
            </a:solidFill>
            <a:round/>
            <a:tailEnd len="med" type="arrow" w="med"/>
          </a:ln>
        </p:spPr>
        <p:style>
          <a:lnRef idx="0"/>
          <a:fillRef idx="0"/>
          <a:effectRef idx="0"/>
          <a:fontRef idx="minor"/>
        </p:style>
      </p:sp>
      <p:sp>
        <p:nvSpPr>
          <p:cNvPr id="411" name="Straight Connector 47"/>
          <p:cNvSpPr/>
          <p:nvPr/>
        </p:nvSpPr>
        <p:spPr>
          <a:xfrm>
            <a:off x="7950600" y="5871960"/>
            <a:ext cx="287280" cy="360"/>
          </a:xfrm>
          <a:custGeom>
            <a:avLst/>
            <a:gdLst/>
            <a:ahLst/>
            <a:rect l="l" t="t" r="r" b="b"/>
            <a:pathLst>
              <a:path w="21600" h="21600">
                <a:moveTo>
                  <a:pt x="0" y="0"/>
                </a:moveTo>
                <a:lnTo>
                  <a:pt x="21600" y="21600"/>
                </a:lnTo>
              </a:path>
            </a:pathLst>
          </a:custGeom>
          <a:noFill/>
          <a:ln w="76320">
            <a:solidFill>
              <a:srgbClr val="7030a0"/>
            </a:solidFill>
            <a:round/>
          </a:ln>
        </p:spPr>
        <p:style>
          <a:lnRef idx="0"/>
          <a:fillRef idx="0"/>
          <a:effectRef idx="0"/>
          <a:fontRef idx="minor"/>
        </p:style>
      </p:sp>
      <p:sp>
        <p:nvSpPr>
          <p:cNvPr id="412" name="Straight Connector 48"/>
          <p:cNvSpPr/>
          <p:nvPr/>
        </p:nvSpPr>
        <p:spPr>
          <a:xfrm>
            <a:off x="8238600" y="2428560"/>
            <a:ext cx="360" cy="3442680"/>
          </a:xfrm>
          <a:custGeom>
            <a:avLst/>
            <a:gdLst/>
            <a:ahLst/>
            <a:rect l="l" t="t" r="r" b="b"/>
            <a:pathLst>
              <a:path w="21600" h="21600">
                <a:moveTo>
                  <a:pt x="0" y="0"/>
                </a:moveTo>
                <a:lnTo>
                  <a:pt x="21600" y="21600"/>
                </a:lnTo>
              </a:path>
            </a:pathLst>
          </a:custGeom>
          <a:noFill/>
          <a:ln w="76320">
            <a:solidFill>
              <a:srgbClr val="7030a0"/>
            </a:solidFill>
            <a:round/>
          </a:ln>
        </p:spPr>
        <p:style>
          <a:lnRef idx="0"/>
          <a:fillRef idx="0"/>
          <a:effectRef idx="0"/>
          <a:fontRef idx="minor"/>
        </p:style>
      </p:sp>
      <p:sp>
        <p:nvSpPr>
          <p:cNvPr id="413" name="Rectangle 50"/>
          <p:cNvSpPr/>
          <p:nvPr/>
        </p:nvSpPr>
        <p:spPr>
          <a:xfrm>
            <a:off x="8364240" y="3268440"/>
            <a:ext cx="353880" cy="15580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en-US" sz="1800" spc="-1" strike="noStrike">
                <a:solidFill>
                  <a:srgbClr val="000000"/>
                </a:solidFill>
                <a:latin typeface="Arial"/>
                <a:ea typeface="Arial"/>
              </a:rPr>
              <a:t>RENDU</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415"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Immutable VS Mutable </a:t>
            </a:r>
            <a:endParaRPr b="0" lang="en-US" sz="2800" spc="-1" strike="noStrike">
              <a:latin typeface="Arial"/>
            </a:endParaRPr>
          </a:p>
        </p:txBody>
      </p:sp>
      <p:pic>
        <p:nvPicPr>
          <p:cNvPr id="416" name="Picture 13" descr=""/>
          <p:cNvPicPr/>
          <p:nvPr/>
        </p:nvPicPr>
        <p:blipFill>
          <a:blip r:embed="rId1"/>
          <a:stretch/>
        </p:blipFill>
        <p:spPr>
          <a:xfrm>
            <a:off x="194040" y="177120"/>
            <a:ext cx="1776240" cy="586440"/>
          </a:xfrm>
          <a:prstGeom prst="rect">
            <a:avLst/>
          </a:prstGeom>
          <a:ln w="0">
            <a:noFill/>
          </a:ln>
        </p:spPr>
      </p:pic>
      <p:sp>
        <p:nvSpPr>
          <p:cNvPr id="417" name="Straight Connector 49"/>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18"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458978A0-95E0-49F8-AF56-291F2EF55BBC}"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419" name="Straight Connector 50"/>
          <p:cNvSpPr/>
          <p:nvPr/>
        </p:nvSpPr>
        <p:spPr>
          <a:xfrm>
            <a:off x="6091920" y="2155320"/>
            <a:ext cx="360" cy="2142720"/>
          </a:xfrm>
          <a:custGeom>
            <a:avLst/>
            <a:gdLst/>
            <a:ahLst/>
            <a:rect l="l" t="t" r="r" b="b"/>
            <a:pathLst>
              <a:path w="21600" h="21600">
                <a:moveTo>
                  <a:pt x="0" y="0"/>
                </a:moveTo>
                <a:lnTo>
                  <a:pt x="21600" y="21600"/>
                </a:lnTo>
              </a:path>
            </a:pathLst>
          </a:custGeom>
          <a:noFill/>
          <a:ln w="38160">
            <a:solidFill>
              <a:srgbClr val="43729d"/>
            </a:solidFill>
            <a:round/>
          </a:ln>
        </p:spPr>
        <p:style>
          <a:lnRef idx="0"/>
          <a:fillRef idx="0"/>
          <a:effectRef idx="0"/>
          <a:fontRef idx="minor"/>
        </p:style>
      </p:sp>
      <p:sp>
        <p:nvSpPr>
          <p:cNvPr id="420" name="Rectangle 56"/>
          <p:cNvSpPr/>
          <p:nvPr/>
        </p:nvSpPr>
        <p:spPr>
          <a:xfrm>
            <a:off x="640800" y="1972800"/>
            <a:ext cx="4694040" cy="42480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1" lang="fr-FR" sz="2200" spc="-1" strike="noStrike">
                <a:solidFill>
                  <a:srgbClr val="000000"/>
                </a:solidFill>
                <a:latin typeface="Arial"/>
                <a:ea typeface="Arial"/>
              </a:rPr>
              <a:t>immutable</a:t>
            </a:r>
            <a:endParaRPr b="0" lang="en-US" sz="2200" spc="-1" strike="noStrike">
              <a:latin typeface="Arial"/>
            </a:endParaRPr>
          </a:p>
        </p:txBody>
      </p:sp>
      <p:sp>
        <p:nvSpPr>
          <p:cNvPr id="421" name="Rectangle 57"/>
          <p:cNvSpPr/>
          <p:nvPr/>
        </p:nvSpPr>
        <p:spPr>
          <a:xfrm>
            <a:off x="6631560" y="1972800"/>
            <a:ext cx="4694040" cy="42480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1" lang="fr-FR" sz="2200" spc="-1" strike="noStrike">
                <a:solidFill>
                  <a:srgbClr val="000000"/>
                </a:solidFill>
                <a:latin typeface="Arial"/>
                <a:ea typeface="Arial"/>
              </a:rPr>
              <a:t>mutable</a:t>
            </a:r>
            <a:endParaRPr b="0" lang="en-US" sz="2200" spc="-1" strike="noStrike">
              <a:latin typeface="Arial"/>
            </a:endParaRPr>
          </a:p>
        </p:txBody>
      </p:sp>
      <p:sp>
        <p:nvSpPr>
          <p:cNvPr id="422" name="Rectangle 58"/>
          <p:cNvSpPr/>
          <p:nvPr/>
        </p:nvSpPr>
        <p:spPr>
          <a:xfrm>
            <a:off x="6631560" y="2829960"/>
            <a:ext cx="4705560" cy="4749120"/>
          </a:xfrm>
          <a:prstGeom prst="rect">
            <a:avLst/>
          </a:prstGeom>
          <a:noFill/>
          <a:ln w="0">
            <a:noFill/>
          </a:ln>
        </p:spPr>
        <p:style>
          <a:lnRef idx="0"/>
          <a:fillRef idx="0"/>
          <a:effectRef idx="0"/>
          <a:fontRef idx="minor"/>
        </p:style>
        <p:txBody>
          <a:bodyPr numCol="1" spcCol="0" lIns="90000" rIns="90000" tIns="45000" bIns="45000" anchor="t">
            <a:spAutoFit/>
          </a:bodyPr>
          <a:p>
            <a:pPr marL="284040" indent="-284040">
              <a:lnSpc>
                <a:spcPct val="100000"/>
              </a:lnSpc>
              <a:buClr>
                <a:srgbClr val="000000"/>
              </a:buClr>
              <a:buFont typeface="Arial"/>
              <a:buChar char="•"/>
            </a:pPr>
            <a:r>
              <a:rPr b="0" lang="fr-FR" sz="1800" spc="-1" strike="noStrike">
                <a:solidFill>
                  <a:srgbClr val="000000"/>
                </a:solidFill>
                <a:latin typeface="Arial"/>
                <a:ea typeface="Arial"/>
              </a:rPr>
              <a:t>ex en js : number, object, String, array</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test d'égalité par valeur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test d'égalité par référence</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en-US" sz="1200" spc="-1" strike="noStrike">
                <a:solidFill>
                  <a:srgbClr val="000000"/>
                </a:solidFill>
                <a:latin typeface="Times New Roman"/>
                <a:ea typeface="Times New Roman"/>
              </a:rPr>
              <a:t>It’s confusing because immutable sounds like the item can’t be changed.  What it actually means, though, is that the original is not changed when  the copy is.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Times New Roman"/>
                <a:ea typeface="Times New Roman"/>
              </a:rPr>
              <a:t>A </a:t>
            </a:r>
            <a:r>
              <a:rPr b="1" lang="en-US" sz="1200" spc="-1" strike="noStrike">
                <a:solidFill>
                  <a:srgbClr val="000000"/>
                </a:solidFill>
                <a:latin typeface="Times New Roman"/>
                <a:ea typeface="Times New Roman"/>
              </a:rPr>
              <a:t>mutable object </a:t>
            </a:r>
            <a:r>
              <a:rPr b="0" lang="en-US" sz="1200" spc="-1" strike="noStrike">
                <a:solidFill>
                  <a:srgbClr val="000000"/>
                </a:solidFill>
                <a:latin typeface="Times New Roman"/>
                <a:ea typeface="Times New Roman"/>
              </a:rPr>
              <a:t>is an object whose state can be modified after it is created.</a:t>
            </a:r>
            <a:endParaRPr b="0" lang="en-US" sz="1200" spc="-1" strike="noStrike">
              <a:latin typeface="Arial"/>
            </a:endParaRPr>
          </a:p>
          <a:p>
            <a:pPr marL="284040" indent="-284040">
              <a:lnSpc>
                <a:spcPct val="100000"/>
              </a:lnSpc>
              <a:buClr>
                <a:srgbClr val="000000"/>
              </a:buClr>
              <a:buFont typeface="Arial"/>
              <a:buChar char="•"/>
            </a:pPr>
            <a:r>
              <a:rPr b="1" lang="en-US" sz="1200" spc="-1" strike="noStrike">
                <a:solidFill>
                  <a:srgbClr val="000000"/>
                </a:solidFill>
                <a:latin typeface="Times New Roman"/>
                <a:ea typeface="Times New Roman"/>
              </a:rPr>
              <a:t>Immutables </a:t>
            </a:r>
            <a:r>
              <a:rPr b="0" lang="en-US" sz="1200" spc="-1" strike="noStrike">
                <a:solidFill>
                  <a:srgbClr val="000000"/>
                </a:solidFill>
                <a:latin typeface="Times New Roman"/>
                <a:ea typeface="Times New Roman"/>
              </a:rPr>
              <a:t>are the objects whose state cannot be changed once the object is created.</a:t>
            </a: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p:txBody>
      </p:sp>
      <p:sp>
        <p:nvSpPr>
          <p:cNvPr id="423" name="Rectangle 59"/>
          <p:cNvSpPr/>
          <p:nvPr/>
        </p:nvSpPr>
        <p:spPr>
          <a:xfrm>
            <a:off x="638640" y="2829960"/>
            <a:ext cx="4706640" cy="4478760"/>
          </a:xfrm>
          <a:prstGeom prst="rect">
            <a:avLst/>
          </a:prstGeom>
          <a:noFill/>
          <a:ln w="0">
            <a:noFill/>
          </a:ln>
        </p:spPr>
        <p:style>
          <a:lnRef idx="0"/>
          <a:fillRef idx="0"/>
          <a:effectRef idx="0"/>
          <a:fontRef idx="minor"/>
        </p:style>
        <p:txBody>
          <a:bodyPr numCol="1" spcCol="0" lIns="90000" rIns="90000" tIns="45000" bIns="45000" anchor="t">
            <a:spAutoFit/>
          </a:bodyPr>
          <a:p>
            <a:pPr marL="284040" indent="-284040">
              <a:lnSpc>
                <a:spcPct val="100000"/>
              </a:lnSpc>
              <a:buClr>
                <a:srgbClr val="000000"/>
              </a:buClr>
              <a:buFont typeface="Arial"/>
              <a:buChar char="•"/>
            </a:pPr>
            <a:r>
              <a:rPr b="0" lang="fr-FR" sz="1800" spc="-1" strike="noStrike">
                <a:solidFill>
                  <a:srgbClr val="000000"/>
                </a:solidFill>
                <a:latin typeface="Arial"/>
                <a:ea typeface="Arial"/>
              </a:rPr>
              <a:t>ex en js : string, </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plus performant que la mutation en js</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évite les effet de bord</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garanti la prédictibilité des comportement de l'application</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modification par la création d'une nouvelle variable, (ou par setState)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424" name="Straight Connector 51"/>
          <p:cNvSpPr/>
          <p:nvPr/>
        </p:nvSpPr>
        <p:spPr>
          <a:xfrm flipH="1">
            <a:off x="6089760" y="4273560"/>
            <a:ext cx="5501160" cy="24480"/>
          </a:xfrm>
          <a:custGeom>
            <a:avLst/>
            <a:gdLst/>
            <a:ahLst/>
            <a:rect l="l" t="t" r="r" b="b"/>
            <a:pathLst>
              <a:path w="21600" h="21600">
                <a:moveTo>
                  <a:pt x="0" y="0"/>
                </a:moveTo>
                <a:lnTo>
                  <a:pt x="21600" y="21600"/>
                </a:lnTo>
              </a:path>
            </a:pathLst>
          </a:custGeom>
          <a:noFill/>
          <a:ln w="38160">
            <a:solidFill>
              <a:srgbClr val="43729d"/>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426"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Styliser ces composants</a:t>
            </a:r>
            <a:endParaRPr b="0" lang="en-US" sz="3600" spc="-1" strike="noStrike">
              <a:latin typeface="Arial"/>
            </a:endParaRPr>
          </a:p>
        </p:txBody>
      </p:sp>
      <p:pic>
        <p:nvPicPr>
          <p:cNvPr id="427" name="Picture 5" descr=""/>
          <p:cNvPicPr/>
          <p:nvPr/>
        </p:nvPicPr>
        <p:blipFill>
          <a:blip r:embed="rId1"/>
          <a:stretch/>
        </p:blipFill>
        <p:spPr>
          <a:xfrm>
            <a:off x="194040" y="177120"/>
            <a:ext cx="1776240" cy="586440"/>
          </a:xfrm>
          <a:prstGeom prst="rect">
            <a:avLst/>
          </a:prstGeom>
          <a:ln w="0">
            <a:noFill/>
          </a:ln>
        </p:spPr>
      </p:pic>
      <p:sp>
        <p:nvSpPr>
          <p:cNvPr id="42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2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9C7E2842-644C-4C03-81FB-A2DA86D87DAF}"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430" name="Subtitle 2"/>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Styliser un composant</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Emotion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Styliser un composant</a:t>
            </a:r>
            <a:endParaRPr b="0" lang="en-US" sz="2500" spc="-1" strike="noStrike">
              <a:latin typeface="Arial"/>
            </a:endParaRPr>
          </a:p>
        </p:txBody>
      </p:sp>
      <p:sp>
        <p:nvSpPr>
          <p:cNvPr id="432"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Styliser un composant</a:t>
            </a:r>
            <a:endParaRPr b="0" lang="en-US" sz="2800" spc="-1" strike="noStrike">
              <a:latin typeface="Arial"/>
            </a:endParaRPr>
          </a:p>
        </p:txBody>
      </p:sp>
      <p:pic>
        <p:nvPicPr>
          <p:cNvPr id="433" name="Picture 5" descr=""/>
          <p:cNvPicPr/>
          <p:nvPr/>
        </p:nvPicPr>
        <p:blipFill>
          <a:blip r:embed="rId1"/>
          <a:stretch/>
        </p:blipFill>
        <p:spPr>
          <a:xfrm>
            <a:off x="194040" y="177120"/>
            <a:ext cx="1776240" cy="586440"/>
          </a:xfrm>
          <a:prstGeom prst="rect">
            <a:avLst/>
          </a:prstGeom>
          <a:ln w="0">
            <a:noFill/>
          </a:ln>
        </p:spPr>
      </p:pic>
      <p:sp>
        <p:nvSpPr>
          <p:cNvPr id="434"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35"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671FB38F-A01E-4989-AC55-1A5E6ABE5B6E}"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436" name="Rectangle 8"/>
          <p:cNvSpPr/>
          <p:nvPr/>
        </p:nvSpPr>
        <p:spPr>
          <a:xfrm>
            <a:off x="1757520" y="2341800"/>
            <a:ext cx="2878920" cy="16704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Import ‘./style.css’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render(</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&lt;div className=‘my-class’  &gt;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Hello World</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&lt;/div&gt;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
        <p:nvSpPr>
          <p:cNvPr id="437" name="Rectangle 9"/>
          <p:cNvSpPr/>
          <p:nvPr/>
        </p:nvSpPr>
        <p:spPr>
          <a:xfrm>
            <a:off x="2189520" y="1995120"/>
            <a:ext cx="201492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Style classique </a:t>
            </a:r>
            <a:endParaRPr b="0" lang="en-US" sz="1200" spc="-1" strike="noStrike">
              <a:latin typeface="Arial"/>
            </a:endParaRPr>
          </a:p>
        </p:txBody>
      </p:sp>
      <p:sp>
        <p:nvSpPr>
          <p:cNvPr id="438" name="Rectangle 10"/>
          <p:cNvSpPr/>
          <p:nvPr/>
        </p:nvSpPr>
        <p:spPr>
          <a:xfrm>
            <a:off x="4464360" y="2570040"/>
            <a:ext cx="3078720" cy="14421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import React from ‘react'</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render(&lt;h1 style={{ fontWeight:400 }}&gt;Hello World&lt;/h1&gt;)</a:t>
            </a:r>
            <a:endParaRPr b="0" lang="en-US" sz="1400" spc="-1" strike="noStrike">
              <a:latin typeface="Arial"/>
            </a:endParaRPr>
          </a:p>
        </p:txBody>
      </p:sp>
      <p:sp>
        <p:nvSpPr>
          <p:cNvPr id="439" name="Rectangle 11"/>
          <p:cNvSpPr/>
          <p:nvPr/>
        </p:nvSpPr>
        <p:spPr>
          <a:xfrm>
            <a:off x="4331160" y="1989720"/>
            <a:ext cx="314568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inlineStyle React</a:t>
            </a:r>
            <a:endParaRPr b="0" lang="en-US" sz="1200" spc="-1" strike="noStrike">
              <a:latin typeface="Arial"/>
            </a:endParaRPr>
          </a:p>
        </p:txBody>
      </p:sp>
      <p:sp>
        <p:nvSpPr>
          <p:cNvPr id="440" name="Rectangle 17"/>
          <p:cNvSpPr/>
          <p:nvPr/>
        </p:nvSpPr>
        <p:spPr>
          <a:xfrm>
            <a:off x="1757520" y="4109040"/>
            <a:ext cx="2878920" cy="8910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.my-class{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color: red;</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
        <p:nvSpPr>
          <p:cNvPr id="441" name="Rectangle 20"/>
          <p:cNvSpPr/>
          <p:nvPr/>
        </p:nvSpPr>
        <p:spPr>
          <a:xfrm>
            <a:off x="7925400" y="2570040"/>
            <a:ext cx="3238920" cy="18532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import React from ‘react’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Import styles from ‘./css.module.css’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render(</a:t>
            </a:r>
            <a:endParaRPr b="0" lang="en-US" sz="1400" spc="-1" strike="noStrike">
              <a:latin typeface="Arial"/>
            </a:endParaRPr>
          </a:p>
          <a:p>
            <a:pPr>
              <a:lnSpc>
                <a:spcPct val="100000"/>
              </a:lnSpc>
            </a:pPr>
            <a:r>
              <a:rPr b="0" lang="fr-FR" sz="1400" spc="-21" strike="noStrike">
                <a:solidFill>
                  <a:srgbClr val="292929"/>
                </a:solidFill>
                <a:latin typeface="FreeMono"/>
                <a:ea typeface="FreeMono"/>
              </a:rPr>
              <a:t>&lt;div style={styles.container}&gt;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&lt;h1 style={styles.title}&gt;Hello  World&lt;/h1&gt;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&lt;/div&gt;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
        <p:nvSpPr>
          <p:cNvPr id="442" name="Rectangle 21"/>
          <p:cNvSpPr/>
          <p:nvPr/>
        </p:nvSpPr>
        <p:spPr>
          <a:xfrm>
            <a:off x="7824240" y="1989720"/>
            <a:ext cx="314568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Module css</a:t>
            </a:r>
            <a:endParaRPr b="0" lang="en-US" sz="1200" spc="-1" strike="noStrike">
              <a:latin typeface="Arial"/>
            </a:endParaRPr>
          </a:p>
        </p:txBody>
      </p:sp>
      <p:sp>
        <p:nvSpPr>
          <p:cNvPr id="443" name="Rectangle 24"/>
          <p:cNvSpPr/>
          <p:nvPr/>
        </p:nvSpPr>
        <p:spPr>
          <a:xfrm>
            <a:off x="7889400" y="5311080"/>
            <a:ext cx="2878920" cy="17316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.container:{</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display:flex;</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flex-wrap: warp:</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.title{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color: red;</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Styliser un composant</a:t>
            </a:r>
            <a:endParaRPr b="0" lang="en-US" sz="2500" spc="-1" strike="noStrike">
              <a:latin typeface="Arial"/>
            </a:endParaRPr>
          </a:p>
        </p:txBody>
      </p:sp>
      <p:sp>
        <p:nvSpPr>
          <p:cNvPr id="445"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Emotion</a:t>
            </a:r>
            <a:endParaRPr b="0" lang="en-US" sz="2800" spc="-1" strike="noStrike">
              <a:latin typeface="Arial"/>
            </a:endParaRPr>
          </a:p>
        </p:txBody>
      </p:sp>
      <p:pic>
        <p:nvPicPr>
          <p:cNvPr id="446" name="Picture 5" descr=""/>
          <p:cNvPicPr/>
          <p:nvPr/>
        </p:nvPicPr>
        <p:blipFill>
          <a:blip r:embed="rId1"/>
          <a:stretch/>
        </p:blipFill>
        <p:spPr>
          <a:xfrm>
            <a:off x="194040" y="177120"/>
            <a:ext cx="1776240" cy="586440"/>
          </a:xfrm>
          <a:prstGeom prst="rect">
            <a:avLst/>
          </a:prstGeom>
          <a:ln w="0">
            <a:noFill/>
          </a:ln>
        </p:spPr>
      </p:pic>
      <p:sp>
        <p:nvSpPr>
          <p:cNvPr id="447"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48"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76CF39B7-10AF-49EF-BB76-D8EC7E1855E8}"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449" name="TextBox 2"/>
          <p:cNvSpPr/>
          <p:nvPr/>
        </p:nvSpPr>
        <p:spPr>
          <a:xfrm>
            <a:off x="2567520" y="1909800"/>
            <a:ext cx="764244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212529"/>
                </a:solidFill>
                <a:latin typeface="system-ui"/>
                <a:ea typeface="Arial"/>
              </a:rPr>
              <a:t>Emotion est une bibliothèque conçue pour écrire des styles css avec JavaScript.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fr-FR" sz="1800" spc="-1" strike="noStrike">
                <a:solidFill>
                  <a:srgbClr val="212529"/>
                </a:solidFill>
                <a:latin typeface="system-ui"/>
                <a:ea typeface="Avenir LT Std"/>
              </a:rPr>
              <a:t>Il y a deux façon de l’utiliser avec React.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Styliser un composant</a:t>
            </a:r>
            <a:endParaRPr b="0" lang="en-US" sz="2500" spc="-1" strike="noStrike">
              <a:latin typeface="Arial"/>
            </a:endParaRPr>
          </a:p>
        </p:txBody>
      </p:sp>
      <p:sp>
        <p:nvSpPr>
          <p:cNvPr id="451"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Emotion: installation </a:t>
            </a:r>
            <a:endParaRPr b="0" lang="en-US" sz="2800" spc="-1" strike="noStrike">
              <a:latin typeface="Arial"/>
            </a:endParaRPr>
          </a:p>
        </p:txBody>
      </p:sp>
      <p:pic>
        <p:nvPicPr>
          <p:cNvPr id="452" name="Picture 5" descr=""/>
          <p:cNvPicPr/>
          <p:nvPr/>
        </p:nvPicPr>
        <p:blipFill>
          <a:blip r:embed="rId1"/>
          <a:stretch/>
        </p:blipFill>
        <p:spPr>
          <a:xfrm>
            <a:off x="194040" y="177120"/>
            <a:ext cx="1776240" cy="586440"/>
          </a:xfrm>
          <a:prstGeom prst="rect">
            <a:avLst/>
          </a:prstGeom>
          <a:ln w="0">
            <a:noFill/>
          </a:ln>
        </p:spPr>
      </p:pic>
      <p:sp>
        <p:nvSpPr>
          <p:cNvPr id="453"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54"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F0DD58E0-E568-454A-8CA4-E7E35B8CF27A}"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455" name="Rectangle 8"/>
          <p:cNvSpPr/>
          <p:nvPr/>
        </p:nvSpPr>
        <p:spPr>
          <a:xfrm>
            <a:off x="1959480" y="1995480"/>
            <a:ext cx="2878920" cy="42170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import { css } from '@emotion/react'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const color = 'white'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render(</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&lt;div</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style={css`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padding: 32px;</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background-color: hotpink;</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font-size: 24px;</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border-radius: 4px;</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&amp;:hover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color: ${color};</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Hover to change color.</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&lt;/div&gt;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
        <p:nvSpPr>
          <p:cNvPr id="456" name="Rectangle 9"/>
          <p:cNvSpPr/>
          <p:nvPr/>
        </p:nvSpPr>
        <p:spPr>
          <a:xfrm>
            <a:off x="2391480" y="1648800"/>
            <a:ext cx="201492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Npm i @emotion/react</a:t>
            </a:r>
            <a:endParaRPr b="0" lang="en-US" sz="1200" spc="-1" strike="noStrike">
              <a:latin typeface="Arial"/>
            </a:endParaRPr>
          </a:p>
        </p:txBody>
      </p:sp>
      <p:sp>
        <p:nvSpPr>
          <p:cNvPr id="457" name="Rectangle 10"/>
          <p:cNvSpPr/>
          <p:nvPr/>
        </p:nvSpPr>
        <p:spPr>
          <a:xfrm>
            <a:off x="7491240" y="1992240"/>
            <a:ext cx="2878920" cy="36903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import styled from '@emotion/styled'</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const Button = styled.button`</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padding: 32px;</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background-color: hotpink;</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font-size: 24px;</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border-radius: 4px;</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color: black;</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font-weight: bold;</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&amp;:hover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color: white;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render(&lt;Button&gt;This my button component.&lt;/Button&gt;)</a:t>
            </a:r>
            <a:endParaRPr b="0" lang="en-US" sz="1400" spc="-1" strike="noStrike">
              <a:latin typeface="Arial"/>
            </a:endParaRPr>
          </a:p>
        </p:txBody>
      </p:sp>
      <p:sp>
        <p:nvSpPr>
          <p:cNvPr id="458" name="Rectangle 11"/>
          <p:cNvSpPr/>
          <p:nvPr/>
        </p:nvSpPr>
        <p:spPr>
          <a:xfrm>
            <a:off x="7352280" y="1630080"/>
            <a:ext cx="314568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Npm i @emotion/styled @emotion/react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460"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Interaction avec l'utilisateur</a:t>
            </a:r>
            <a:endParaRPr b="0" lang="en-US" sz="3600" spc="-1" strike="noStrike">
              <a:latin typeface="Arial"/>
            </a:endParaRPr>
          </a:p>
        </p:txBody>
      </p:sp>
      <p:pic>
        <p:nvPicPr>
          <p:cNvPr id="461" name="Picture 5" descr=""/>
          <p:cNvPicPr/>
          <p:nvPr/>
        </p:nvPicPr>
        <p:blipFill>
          <a:blip r:embed="rId1"/>
          <a:stretch/>
        </p:blipFill>
        <p:spPr>
          <a:xfrm>
            <a:off x="194040" y="177120"/>
            <a:ext cx="1776240" cy="586440"/>
          </a:xfrm>
          <a:prstGeom prst="rect">
            <a:avLst/>
          </a:prstGeom>
          <a:ln w="0">
            <a:noFill/>
          </a:ln>
        </p:spPr>
      </p:pic>
      <p:sp>
        <p:nvSpPr>
          <p:cNvPr id="462"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6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20B1DE8B-C18F-468E-9589-AB0D33791FFF}"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464" name="Subtitle 2"/>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Gestion des événements</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Gestion des Listeners</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Le "binding" en JSX</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Les événements supportés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Développer </a:t>
            </a:r>
            <a:r>
              <a:rPr b="0" lang="fr-FR" sz="2500" spc="-1" strike="noStrike">
                <a:solidFill>
                  <a:srgbClr val="595959"/>
                </a:solidFill>
                <a:latin typeface="Arial"/>
                <a:ea typeface="Arial"/>
              </a:rPr>
              <a:t>avec React</a:t>
            </a:r>
            <a:endParaRPr b="0" lang="en-US" sz="2500" spc="-1" strike="noStrike">
              <a:latin typeface="Arial"/>
            </a:endParaRPr>
          </a:p>
        </p:txBody>
      </p:sp>
      <p:sp>
        <p:nvSpPr>
          <p:cNvPr id="62"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React</a:t>
            </a:r>
            <a:endParaRPr b="0" lang="en-US" sz="2800" spc="-1" strike="noStrike">
              <a:latin typeface="Arial"/>
            </a:endParaRPr>
          </a:p>
        </p:txBody>
      </p:sp>
      <p:pic>
        <p:nvPicPr>
          <p:cNvPr id="63" name="Picture 5" descr=""/>
          <p:cNvPicPr/>
          <p:nvPr/>
        </p:nvPicPr>
        <p:blipFill>
          <a:blip r:embed="rId1"/>
          <a:stretch/>
        </p:blipFill>
        <p:spPr>
          <a:xfrm>
            <a:off x="194040" y="177120"/>
            <a:ext cx="1776240" cy="586440"/>
          </a:xfrm>
          <a:prstGeom prst="rect">
            <a:avLst/>
          </a:prstGeom>
          <a:ln w="0">
            <a:noFill/>
          </a:ln>
        </p:spPr>
      </p:pic>
      <p:sp>
        <p:nvSpPr>
          <p:cNvPr id="64"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5"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883444BB-F9DF-4619-828D-07751665F9CB}" type="slidenum">
              <a:rPr b="1" lang="fr-FR" sz="1200" spc="-1" strike="noStrike">
                <a:solidFill>
                  <a:srgbClr val="0d0d0d"/>
                </a:solidFill>
                <a:latin typeface="Arial"/>
                <a:ea typeface="Arial"/>
              </a:rPr>
              <a:t>&lt;number&gt;</a:t>
            </a:fld>
            <a:endParaRPr b="0" lang="en-US" sz="1200" spc="-1" strike="noStrike">
              <a:latin typeface="Times New Roman"/>
            </a:endParaRPr>
          </a:p>
        </p:txBody>
      </p:sp>
      <p:sp>
        <p:nvSpPr>
          <p:cNvPr id="66" name="Rectangle 8"/>
          <p:cNvSpPr/>
          <p:nvPr/>
        </p:nvSpPr>
        <p:spPr>
          <a:xfrm>
            <a:off x="245160" y="4186080"/>
            <a:ext cx="11535480" cy="1656360"/>
          </a:xfrm>
          <a:prstGeom prst="rect">
            <a:avLst/>
          </a:prstGeom>
          <a:noFill/>
          <a:ln w="0">
            <a:noFill/>
          </a:ln>
        </p:spPr>
        <p:style>
          <a:lnRef idx="0"/>
          <a:fillRef idx="0"/>
          <a:effectRef idx="0"/>
          <a:fontRef idx="minor"/>
        </p:style>
        <p:txBody>
          <a:bodyPr numCol="1" spcCol="0" lIns="90000" rIns="90000" tIns="45000" bIns="45000" anchor="t">
            <a:noAutofit/>
          </a:bodyPr>
          <a:p>
            <a:pPr algn="ctr">
              <a:lnSpc>
                <a:spcPct val="100000"/>
              </a:lnSpc>
            </a:pPr>
            <a:r>
              <a:rPr b="0" lang="fr-FR" sz="2800" spc="-1" strike="noStrike">
                <a:solidFill>
                  <a:srgbClr val="595959"/>
                </a:solidFill>
                <a:latin typeface="Avenir LT Std"/>
                <a:ea typeface="Avenir LT Std"/>
              </a:rPr>
              <a:t>Web moderne, Librairie Javascript, Facebook, unidirectionnal dataflow, API, flux, redux, component, state, props, hooks, UI, javascript, DOM virtuel, immutable, server / client side rendering, performance, SEO, isomorphisme, react-admin, react-router</a:t>
            </a:r>
            <a:endParaRPr b="0" lang="en-US" sz="2800" spc="-1" strike="noStrike">
              <a:latin typeface="Arial"/>
            </a:endParaRPr>
          </a:p>
        </p:txBody>
      </p:sp>
      <p:pic>
        <p:nvPicPr>
          <p:cNvPr id="67" name="Picture 9" descr=""/>
          <p:cNvPicPr/>
          <p:nvPr/>
        </p:nvPicPr>
        <p:blipFill>
          <a:blip r:embed="rId2"/>
          <a:srcRect l="0" t="28992" r="0" b="28739"/>
          <a:stretch/>
        </p:blipFill>
        <p:spPr>
          <a:xfrm>
            <a:off x="1971720" y="1794960"/>
            <a:ext cx="8174520" cy="194184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Interactions avec l'utilisateur</a:t>
            </a:r>
            <a:endParaRPr b="0" lang="en-US" sz="2500" spc="-1" strike="noStrike">
              <a:latin typeface="Arial"/>
            </a:endParaRPr>
          </a:p>
        </p:txBody>
      </p:sp>
      <p:sp>
        <p:nvSpPr>
          <p:cNvPr id="466"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Gestion des événements</a:t>
            </a:r>
            <a:endParaRPr b="0" lang="en-US" sz="2800" spc="-1" strike="noStrike">
              <a:latin typeface="Arial"/>
            </a:endParaRPr>
          </a:p>
        </p:txBody>
      </p:sp>
      <p:pic>
        <p:nvPicPr>
          <p:cNvPr id="467" name="Picture 5" descr=""/>
          <p:cNvPicPr/>
          <p:nvPr/>
        </p:nvPicPr>
        <p:blipFill>
          <a:blip r:embed="rId1"/>
          <a:stretch/>
        </p:blipFill>
        <p:spPr>
          <a:xfrm>
            <a:off x="194040" y="177120"/>
            <a:ext cx="1776240" cy="586440"/>
          </a:xfrm>
          <a:prstGeom prst="rect">
            <a:avLst/>
          </a:prstGeom>
          <a:ln w="0">
            <a:noFill/>
          </a:ln>
        </p:spPr>
      </p:pic>
      <p:sp>
        <p:nvSpPr>
          <p:cNvPr id="46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6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82211212-A4A7-42AA-B0CA-FDC411C6987F}"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470" name="Rectangle 8"/>
          <p:cNvSpPr/>
          <p:nvPr/>
        </p:nvSpPr>
        <p:spPr>
          <a:xfrm>
            <a:off x="1281600" y="2185560"/>
            <a:ext cx="3926520" cy="8244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&lt;button onclick="activateLasers()"&gt;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Activate Lasers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&lt;/button&gt;</a:t>
            </a:r>
            <a:endParaRPr b="0" lang="en-US" sz="1400" spc="-1" strike="noStrike">
              <a:latin typeface="Arial"/>
            </a:endParaRPr>
          </a:p>
        </p:txBody>
      </p:sp>
      <p:sp>
        <p:nvSpPr>
          <p:cNvPr id="471" name="Rectangle 9"/>
          <p:cNvSpPr/>
          <p:nvPr/>
        </p:nvSpPr>
        <p:spPr>
          <a:xfrm>
            <a:off x="2125440" y="1834200"/>
            <a:ext cx="168300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HTML</a:t>
            </a:r>
            <a:endParaRPr b="0" lang="en-US" sz="1200" spc="-1" strike="noStrike">
              <a:latin typeface="Arial"/>
            </a:endParaRPr>
          </a:p>
        </p:txBody>
      </p:sp>
      <p:sp>
        <p:nvSpPr>
          <p:cNvPr id="472" name="Rectangle 10"/>
          <p:cNvSpPr/>
          <p:nvPr/>
        </p:nvSpPr>
        <p:spPr>
          <a:xfrm>
            <a:off x="6362640" y="2185560"/>
            <a:ext cx="3926520" cy="8244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&lt;button onClick={activateLasers}&gt;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Activate Lasers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&lt;/button&gt;</a:t>
            </a:r>
            <a:endParaRPr b="0" lang="en-US" sz="1400" spc="-1" strike="noStrike">
              <a:latin typeface="Arial"/>
            </a:endParaRPr>
          </a:p>
        </p:txBody>
      </p:sp>
      <p:sp>
        <p:nvSpPr>
          <p:cNvPr id="473" name="Rectangle 11"/>
          <p:cNvSpPr/>
          <p:nvPr/>
        </p:nvSpPr>
        <p:spPr>
          <a:xfrm>
            <a:off x="7206120" y="1834200"/>
            <a:ext cx="168336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React.js</a:t>
            </a:r>
            <a:endParaRPr b="0" lang="en-US" sz="1200" spc="-1" strike="noStrike">
              <a:latin typeface="Arial"/>
            </a:endParaRPr>
          </a:p>
        </p:txBody>
      </p:sp>
      <p:sp>
        <p:nvSpPr>
          <p:cNvPr id="474" name="Rectangle 12"/>
          <p:cNvSpPr/>
          <p:nvPr/>
        </p:nvSpPr>
        <p:spPr>
          <a:xfrm>
            <a:off x="440640" y="3333240"/>
            <a:ext cx="11315880" cy="5673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000000"/>
                </a:solidFill>
                <a:latin typeface="Avenir LT Std"/>
                <a:ea typeface="Avenir LT Std"/>
              </a:rPr>
              <a:t>Éviter les comportements par défaut :</a:t>
            </a:r>
            <a:endParaRPr b="0" lang="en-US" sz="1400" spc="-1" strike="noStrike">
              <a:latin typeface="Arial"/>
            </a:endParaRPr>
          </a:p>
          <a:p>
            <a:pPr>
              <a:lnSpc>
                <a:spcPct val="100000"/>
              </a:lnSpc>
            </a:pPr>
            <a:r>
              <a:rPr b="0" lang="fr-FR" sz="1400" spc="-1" strike="noStrike">
                <a:solidFill>
                  <a:srgbClr val="000000"/>
                </a:solidFill>
                <a:latin typeface="Avenir LT Std"/>
                <a:ea typeface="Avenir LT Std"/>
              </a:rPr>
              <a:t>(exemple : pour un lien par défaut ouvert dans une nouvelle page)</a:t>
            </a:r>
            <a:endParaRPr b="0" lang="en-US" sz="1400" spc="-1" strike="noStrike">
              <a:latin typeface="Arial"/>
            </a:endParaRPr>
          </a:p>
        </p:txBody>
      </p:sp>
      <p:sp>
        <p:nvSpPr>
          <p:cNvPr id="475" name="Rectangle 13"/>
          <p:cNvSpPr/>
          <p:nvPr/>
        </p:nvSpPr>
        <p:spPr>
          <a:xfrm>
            <a:off x="354960" y="4249080"/>
            <a:ext cx="6020640" cy="12646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&lt;a href="#" onclick="console.log('le lien est clické'); return false"&gt;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LE LIEN!</a:t>
            </a:r>
            <a:endParaRPr b="0" lang="en-US" sz="1400" spc="-1" strike="noStrike">
              <a:latin typeface="Arial"/>
            </a:endParaRPr>
          </a:p>
          <a:p>
            <a:pPr>
              <a:lnSpc>
                <a:spcPct val="100000"/>
              </a:lnSpc>
            </a:pPr>
            <a:r>
              <a:rPr b="0" lang="fr-FR" sz="1400" spc="-21" strike="noStrike">
                <a:solidFill>
                  <a:srgbClr val="292929"/>
                </a:solidFill>
                <a:latin typeface="FreeMono"/>
                <a:ea typeface="FreeMono"/>
              </a:rPr>
              <a:t>&lt;/a&gt;</a:t>
            </a:r>
            <a:endParaRPr b="0" lang="en-US" sz="1400" spc="-1" strike="noStrike">
              <a:latin typeface="Arial"/>
            </a:endParaRPr>
          </a:p>
        </p:txBody>
      </p:sp>
      <p:sp>
        <p:nvSpPr>
          <p:cNvPr id="476" name="Rectangle 14"/>
          <p:cNvSpPr/>
          <p:nvPr/>
        </p:nvSpPr>
        <p:spPr>
          <a:xfrm>
            <a:off x="6362640" y="4279680"/>
            <a:ext cx="5559120" cy="25398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function leLien()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function handleClick(e)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e est un événement synthetique (w3C specs)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e.preventDefault();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console.log('le lien est clické);</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&lt;a href="#" onClick={handleClick}&gt;LE LIEN!&lt;/a&gt;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
        <p:nvSpPr>
          <p:cNvPr id="477" name="Rectangle 15"/>
          <p:cNvSpPr/>
          <p:nvPr/>
        </p:nvSpPr>
        <p:spPr>
          <a:xfrm>
            <a:off x="2125440" y="3897720"/>
            <a:ext cx="168300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HTML</a:t>
            </a:r>
            <a:endParaRPr b="0" lang="en-US" sz="1200" spc="-1" strike="noStrike">
              <a:latin typeface="Arial"/>
            </a:endParaRPr>
          </a:p>
        </p:txBody>
      </p:sp>
      <p:sp>
        <p:nvSpPr>
          <p:cNvPr id="478" name="Rectangle 16"/>
          <p:cNvSpPr/>
          <p:nvPr/>
        </p:nvSpPr>
        <p:spPr>
          <a:xfrm>
            <a:off x="8048520" y="3928680"/>
            <a:ext cx="168336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React.js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Interactions avec l'utilisateur</a:t>
            </a:r>
            <a:endParaRPr b="0" lang="en-US" sz="2500" spc="-1" strike="noStrike">
              <a:latin typeface="Arial"/>
            </a:endParaRPr>
          </a:p>
        </p:txBody>
      </p:sp>
      <p:sp>
        <p:nvSpPr>
          <p:cNvPr id="480"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Gestion des Listeners</a:t>
            </a:r>
            <a:endParaRPr b="0" lang="en-US" sz="2800" spc="-1" strike="noStrike">
              <a:latin typeface="Arial"/>
            </a:endParaRPr>
          </a:p>
        </p:txBody>
      </p:sp>
      <p:pic>
        <p:nvPicPr>
          <p:cNvPr id="481" name="Picture 5" descr=""/>
          <p:cNvPicPr/>
          <p:nvPr/>
        </p:nvPicPr>
        <p:blipFill>
          <a:blip r:embed="rId1"/>
          <a:stretch/>
        </p:blipFill>
        <p:spPr>
          <a:xfrm>
            <a:off x="194040" y="177120"/>
            <a:ext cx="1776240" cy="586440"/>
          </a:xfrm>
          <a:prstGeom prst="rect">
            <a:avLst/>
          </a:prstGeom>
          <a:ln w="0">
            <a:noFill/>
          </a:ln>
        </p:spPr>
      </p:pic>
      <p:sp>
        <p:nvSpPr>
          <p:cNvPr id="482"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83" name="Rectangle 7"/>
          <p:cNvSpPr/>
          <p:nvPr/>
        </p:nvSpPr>
        <p:spPr>
          <a:xfrm>
            <a:off x="406080" y="1816560"/>
            <a:ext cx="11315880" cy="8395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800" spc="-1" strike="noStrike">
                <a:solidFill>
                  <a:srgbClr val="000000"/>
                </a:solidFill>
                <a:latin typeface="Avenir LT Std"/>
                <a:ea typeface="Avenir LT Std"/>
              </a:rPr>
              <a:t>Il suffit de définir un "listener" à l'initialisation d'un composant. En utilisant une classe ES2015, le pattern classique est de définir le gestionnaire d'événement comme une méthode de la classe. </a:t>
            </a:r>
            <a:endParaRPr b="0" lang="en-US" sz="1800" spc="-1" strike="noStrike">
              <a:latin typeface="Arial"/>
            </a:endParaRPr>
          </a:p>
        </p:txBody>
      </p:sp>
      <p:sp>
        <p:nvSpPr>
          <p:cNvPr id="484"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5CE59568-DB4F-4529-944B-6F2FBC950DE2}"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485" name="Rectangle 9"/>
          <p:cNvSpPr/>
          <p:nvPr/>
        </p:nvSpPr>
        <p:spPr>
          <a:xfrm>
            <a:off x="901440" y="2569320"/>
            <a:ext cx="6641640" cy="43884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class Toggle extends React.Component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constructor(props)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super(props);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this.state = { toggled: true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Binding pour faire fonctionner "this" dans la callback</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this.handleClick = this.handleClick.bind(this);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handleClick()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this.setState(state =&gt; ({ toggled: !state.toggled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render()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&lt;CoolButton onCoolClick={this.handleClick}&gt;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{this.state.toggled ? 'ON' : 'OFF'}</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&lt;/CoolButton&gt;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Interactions avec l'utilisateur</a:t>
            </a:r>
            <a:endParaRPr b="0" lang="en-US" sz="2500" spc="-1" strike="noStrike">
              <a:latin typeface="Arial"/>
            </a:endParaRPr>
          </a:p>
        </p:txBody>
      </p:sp>
      <p:sp>
        <p:nvSpPr>
          <p:cNvPr id="487"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Le "binding" en JSX</a:t>
            </a:r>
            <a:endParaRPr b="0" lang="en-US" sz="2800" spc="-1" strike="noStrike">
              <a:latin typeface="Arial"/>
            </a:endParaRPr>
          </a:p>
        </p:txBody>
      </p:sp>
      <p:pic>
        <p:nvPicPr>
          <p:cNvPr id="488" name="Picture 5" descr=""/>
          <p:cNvPicPr/>
          <p:nvPr/>
        </p:nvPicPr>
        <p:blipFill>
          <a:blip r:embed="rId1"/>
          <a:stretch/>
        </p:blipFill>
        <p:spPr>
          <a:xfrm>
            <a:off x="194040" y="177120"/>
            <a:ext cx="1776240" cy="586440"/>
          </a:xfrm>
          <a:prstGeom prst="rect">
            <a:avLst/>
          </a:prstGeom>
          <a:ln w="0">
            <a:noFill/>
          </a:ln>
        </p:spPr>
      </p:pic>
      <p:sp>
        <p:nvSpPr>
          <p:cNvPr id="489"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90" name="Rectangle 7"/>
          <p:cNvSpPr/>
          <p:nvPr/>
        </p:nvSpPr>
        <p:spPr>
          <a:xfrm>
            <a:off x="406080" y="1816560"/>
            <a:ext cx="11315880" cy="4863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000000"/>
                </a:solidFill>
                <a:latin typeface="Avenir LT Std"/>
                <a:ea typeface="Avenir LT Std"/>
              </a:rPr>
              <a:t>Si le bind ne vous plaît pas il existe 2 autres façons :</a:t>
            </a:r>
            <a:endParaRPr b="0" lang="en-US" sz="1400" spc="-1" strike="noStrike">
              <a:latin typeface="Arial"/>
            </a:endParaRPr>
          </a:p>
        </p:txBody>
      </p:sp>
      <p:sp>
        <p:nvSpPr>
          <p:cNvPr id="491"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D96268DD-9E19-453A-81A9-DECD59DB5C82}"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492" name="Rectangle 9"/>
          <p:cNvSpPr/>
          <p:nvPr/>
        </p:nvSpPr>
        <p:spPr>
          <a:xfrm>
            <a:off x="406080" y="2354400"/>
            <a:ext cx="4602240" cy="32824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class Toggle extends React.Component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handleClick = (e) =&gt;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console.log('test')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render()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&lt;button onClick={this.handleClick}&gt;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Click Me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&lt;/button&gt;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
        <p:nvSpPr>
          <p:cNvPr id="493" name="Rectangle 10"/>
          <p:cNvSpPr/>
          <p:nvPr/>
        </p:nvSpPr>
        <p:spPr>
          <a:xfrm>
            <a:off x="5257080" y="3539520"/>
            <a:ext cx="1683000" cy="272160"/>
          </a:xfrm>
          <a:prstGeom prst="rect">
            <a:avLst/>
          </a:prstGeom>
          <a:noFill/>
          <a:ln w="0">
            <a:noFill/>
          </a:ln>
        </p:spPr>
        <p:style>
          <a:lnRef idx="0"/>
          <a:fillRef idx="0"/>
          <a:effectRef idx="0"/>
          <a:fontRef idx="minor"/>
        </p:style>
        <p:txBody>
          <a:bodyPr numCol="1" spcCol="0" lIns="90000" rIns="90000" tIns="45000" bIns="45000" anchor="t">
            <a:spAutoFit/>
          </a:bodyPr>
          <a:p>
            <a:pPr algn="ctr">
              <a:lnSpc>
                <a:spcPct val="100000"/>
              </a:lnSpc>
            </a:pPr>
            <a:r>
              <a:rPr b="1" lang="fr-FR" sz="1200" spc="-1" strike="noStrike">
                <a:solidFill>
                  <a:srgbClr val="000000"/>
                </a:solidFill>
                <a:latin typeface="Arial"/>
                <a:ea typeface="Arial"/>
              </a:rPr>
              <a:t>ou</a:t>
            </a:r>
            <a:endParaRPr b="0" lang="en-US" sz="1200" spc="-1" strike="noStrike">
              <a:latin typeface="Arial"/>
            </a:endParaRPr>
          </a:p>
        </p:txBody>
      </p:sp>
      <p:sp>
        <p:nvSpPr>
          <p:cNvPr id="494" name="Rectangle 11"/>
          <p:cNvSpPr/>
          <p:nvPr/>
        </p:nvSpPr>
        <p:spPr>
          <a:xfrm>
            <a:off x="6730560" y="2354400"/>
            <a:ext cx="5498640" cy="32824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class Toggle extends React.Component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handleClick(e)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console.log(e)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render()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&lt;button onClick={(e) =&gt; this.handleClick(e) }&gt;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Click Me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&lt;/button&gt;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Interactions avec l'utilisateur</a:t>
            </a:r>
            <a:endParaRPr b="0" lang="en-US" sz="2500" spc="-1" strike="noStrike">
              <a:latin typeface="Arial"/>
            </a:endParaRPr>
          </a:p>
        </p:txBody>
      </p:sp>
      <p:sp>
        <p:nvSpPr>
          <p:cNvPr id="496"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Les événements supportés</a:t>
            </a:r>
            <a:endParaRPr b="0" lang="en-US" sz="2800" spc="-1" strike="noStrike">
              <a:latin typeface="Arial"/>
            </a:endParaRPr>
          </a:p>
        </p:txBody>
      </p:sp>
      <p:pic>
        <p:nvPicPr>
          <p:cNvPr id="497" name="Picture 5" descr=""/>
          <p:cNvPicPr/>
          <p:nvPr/>
        </p:nvPicPr>
        <p:blipFill>
          <a:blip r:embed="rId1"/>
          <a:stretch/>
        </p:blipFill>
        <p:spPr>
          <a:xfrm>
            <a:off x="194040" y="177120"/>
            <a:ext cx="1776240" cy="586440"/>
          </a:xfrm>
          <a:prstGeom prst="rect">
            <a:avLst/>
          </a:prstGeom>
          <a:ln w="0">
            <a:noFill/>
          </a:ln>
        </p:spPr>
      </p:pic>
      <p:sp>
        <p:nvSpPr>
          <p:cNvPr id="49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499" name="Rectangle 7"/>
          <p:cNvSpPr/>
          <p:nvPr/>
        </p:nvSpPr>
        <p:spPr>
          <a:xfrm>
            <a:off x="406080" y="1893600"/>
            <a:ext cx="11315880" cy="6091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000000"/>
                </a:solidFill>
                <a:latin typeface="Avenir LT Std"/>
                <a:ea typeface="Avenir LT Std"/>
              </a:rPr>
              <a:t>React.js normalise les événements afin que ceux-ci puissent être interprétés pour chaque navigateur et par le DOM virtuel.</a:t>
            </a:r>
            <a:endParaRPr b="0" lang="en-US" sz="1400" spc="-1" strike="noStrike">
              <a:latin typeface="Arial"/>
            </a:endParaRPr>
          </a:p>
          <a:p>
            <a:pPr>
              <a:lnSpc>
                <a:spcPct val="100000"/>
              </a:lnSpc>
            </a:pPr>
            <a:r>
              <a:rPr b="0" lang="fr-FR" sz="1400" spc="-1" strike="noStrike">
                <a:solidFill>
                  <a:srgbClr val="000000"/>
                </a:solidFill>
                <a:latin typeface="Avenir LT Std"/>
                <a:ea typeface="Avenir LT Std"/>
              </a:rPr>
              <a:t>Les événements synthétiques supportés :</a:t>
            </a:r>
            <a:endParaRPr b="0" lang="en-US" sz="1400" spc="-1" strike="noStrike">
              <a:latin typeface="Arial"/>
            </a:endParaRPr>
          </a:p>
        </p:txBody>
      </p:sp>
      <p:sp>
        <p:nvSpPr>
          <p:cNvPr id="500"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C2E98D87-1368-4EBF-90B0-B8959EFB274E}"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01" name="Rectangle 9"/>
          <p:cNvSpPr/>
          <p:nvPr/>
        </p:nvSpPr>
        <p:spPr>
          <a:xfrm>
            <a:off x="440640" y="2673000"/>
            <a:ext cx="5520240" cy="4192560"/>
          </a:xfrm>
          <a:prstGeom prst="rect">
            <a:avLst/>
          </a:prstGeom>
          <a:noFill/>
          <a:ln w="0">
            <a:noFill/>
          </a:ln>
        </p:spPr>
        <p:style>
          <a:lnRef idx="0"/>
          <a:fillRef idx="0"/>
          <a:effectRef idx="0"/>
          <a:fontRef idx="minor"/>
        </p:style>
        <p:txBody>
          <a:bodyPr numCol="1" spcCol="0" lIns="90000" rIns="90000" tIns="45000" bIns="45000" anchor="t">
            <a:noAutofit/>
          </a:bodyPr>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Clipboard  </a:t>
            </a:r>
            <a:r>
              <a:rPr b="0" lang="fr-FR" sz="1400" spc="-1" strike="noStrike">
                <a:solidFill>
                  <a:srgbClr val="000000"/>
                </a:solidFill>
                <a:latin typeface="Avenir LT Std"/>
                <a:ea typeface="Avenir LT Std"/>
              </a:rPr>
              <a:t>: onCopy / onCut / onPaste</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Composition </a:t>
            </a:r>
            <a:r>
              <a:rPr b="0" lang="fr-FR" sz="1400" spc="-1" strike="noStrike">
                <a:solidFill>
                  <a:srgbClr val="000000"/>
                </a:solidFill>
                <a:latin typeface="Avenir LT Std"/>
                <a:ea typeface="Avenir LT Std"/>
              </a:rPr>
              <a:t>: onCompositionEnd|Start|Update</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Keyboard </a:t>
            </a:r>
            <a:r>
              <a:rPr b="0" lang="fr-FR" sz="1400" spc="-1" strike="noStrike">
                <a:solidFill>
                  <a:srgbClr val="000000"/>
                </a:solidFill>
                <a:latin typeface="Avenir LT Std"/>
                <a:ea typeface="Avenir LT Std"/>
              </a:rPr>
              <a:t>: onKeyDown|Press|Up</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Focus </a:t>
            </a:r>
            <a:r>
              <a:rPr b="0" lang="fr-FR" sz="1400" spc="-1" strike="noStrike">
                <a:solidFill>
                  <a:srgbClr val="000000"/>
                </a:solidFill>
                <a:latin typeface="Avenir LT Std"/>
                <a:ea typeface="Avenir LT Std"/>
              </a:rPr>
              <a:t>: onFocus / onBlur</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Form </a:t>
            </a:r>
            <a:r>
              <a:rPr b="0" lang="fr-FR" sz="1400" spc="-1" strike="noStrike">
                <a:solidFill>
                  <a:srgbClr val="000000"/>
                </a:solidFill>
                <a:latin typeface="Avenir LT Std"/>
                <a:ea typeface="Avenir LT Std"/>
              </a:rPr>
              <a:t>: onChange / onInput / onInvalid / onReset / onSubmit</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Generic </a:t>
            </a:r>
            <a:r>
              <a:rPr b="0" lang="fr-FR" sz="1400" spc="-1" strike="noStrike">
                <a:solidFill>
                  <a:srgbClr val="000000"/>
                </a:solidFill>
                <a:latin typeface="Avenir LT Std"/>
                <a:ea typeface="Avenir LT Std"/>
              </a:rPr>
              <a:t>: onError / onLoad</a:t>
            </a:r>
            <a:endParaRPr b="0" lang="en-US" sz="1400" spc="-1" strike="noStrike">
              <a:latin typeface="Arial"/>
            </a:endParaRPr>
          </a:p>
          <a:p>
            <a:pPr marL="239760" indent="-239760">
              <a:lnSpc>
                <a:spcPct val="100000"/>
              </a:lnSpc>
              <a:buClr>
                <a:srgbClr val="000000"/>
              </a:buClr>
              <a:buFont typeface="Arial"/>
              <a:buChar char="•"/>
            </a:pPr>
            <a:r>
              <a:rPr b="1" lang="fr-FR" sz="1400" spc="-1" strike="noStrike">
                <a:solidFill>
                  <a:srgbClr val="000000"/>
                </a:solidFill>
                <a:latin typeface="Avenir LT Std"/>
                <a:ea typeface="Avenir LT Std"/>
              </a:rPr>
              <a:t>Mouse </a:t>
            </a:r>
            <a:r>
              <a:rPr b="0" lang="fr-FR" sz="1400" spc="-1" strike="noStrike">
                <a:solidFill>
                  <a:srgbClr val="000000"/>
                </a:solidFill>
                <a:latin typeface="Avenir LT Std"/>
                <a:ea typeface="Avenir LT Std"/>
              </a:rPr>
              <a:t>: onClick / onContextMenu / onDoubleClick / onDrag / onDragEnd|Enter|Exit|Leave|Over|Start / onDrop / onMouseDown|Enter|Leave|Move|Out|Over|Up</a:t>
            </a:r>
            <a:endParaRPr b="0" lang="en-US" sz="1400" spc="-1" strike="noStrike">
              <a:latin typeface="Arial"/>
            </a:endParaRPr>
          </a:p>
          <a:p>
            <a:pPr>
              <a:lnSpc>
                <a:spcPct val="100000"/>
              </a:lnSpc>
            </a:pPr>
            <a:endParaRPr b="0" lang="en-US" sz="1400" spc="-1" strike="noStrike">
              <a:latin typeface="Arial"/>
            </a:endParaRPr>
          </a:p>
          <a:p>
            <a:pPr marL="239760" indent="-239760">
              <a:lnSpc>
                <a:spcPct val="100000"/>
              </a:lnSpc>
              <a:buClr>
                <a:srgbClr val="000000"/>
              </a:buClr>
              <a:buFont typeface="Arial"/>
              <a:buChar char="•"/>
            </a:pPr>
            <a:r>
              <a:rPr b="1" lang="fr-FR" sz="1400" spc="-1" strike="noStrike">
                <a:solidFill>
                  <a:srgbClr val="000000"/>
                </a:solidFill>
                <a:latin typeface="Avenir LT Std"/>
                <a:ea typeface="Avenir LT Std"/>
              </a:rPr>
              <a:t>Pointer </a:t>
            </a:r>
            <a:r>
              <a:rPr b="0" lang="fr-FR" sz="1400" spc="-1" strike="noStrike">
                <a:solidFill>
                  <a:srgbClr val="000000"/>
                </a:solidFill>
                <a:latin typeface="Avenir LT Std"/>
                <a:ea typeface="Avenir LT Std"/>
              </a:rPr>
              <a:t>: onPointerDown|Move|Up|Cancel|Enter|Leave|Over|Out / onGotPointerCapture / onLostPointerCapture</a:t>
            </a:r>
            <a:endParaRPr b="0" lang="en-US" sz="1400" spc="-1" strike="noStrike">
              <a:latin typeface="Arial"/>
            </a:endParaRPr>
          </a:p>
          <a:p>
            <a:pPr>
              <a:lnSpc>
                <a:spcPct val="100000"/>
              </a:lnSpc>
            </a:pPr>
            <a:endParaRPr b="0" lang="en-US" sz="1400" spc="-1" strike="noStrike">
              <a:latin typeface="Arial"/>
            </a:endParaRPr>
          </a:p>
        </p:txBody>
      </p:sp>
      <p:sp>
        <p:nvSpPr>
          <p:cNvPr id="502" name="Rectangle 10"/>
          <p:cNvSpPr/>
          <p:nvPr/>
        </p:nvSpPr>
        <p:spPr>
          <a:xfrm>
            <a:off x="6463080" y="2673000"/>
            <a:ext cx="5259240" cy="4192560"/>
          </a:xfrm>
          <a:prstGeom prst="rect">
            <a:avLst/>
          </a:prstGeom>
          <a:noFill/>
          <a:ln w="0">
            <a:noFill/>
          </a:ln>
        </p:spPr>
        <p:style>
          <a:lnRef idx="0"/>
          <a:fillRef idx="0"/>
          <a:effectRef idx="0"/>
          <a:fontRef idx="minor"/>
        </p:style>
        <p:txBody>
          <a:bodyPr numCol="1" spcCol="0" lIns="90000" rIns="90000" tIns="45000" bIns="45000" anchor="t">
            <a:noAutofit/>
          </a:bodyPr>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Selection </a:t>
            </a:r>
            <a:r>
              <a:rPr b="0" lang="fr-FR" sz="1400" spc="-1" strike="noStrike">
                <a:solidFill>
                  <a:srgbClr val="000000"/>
                </a:solidFill>
                <a:latin typeface="Avenir LT Std"/>
                <a:ea typeface="Avenir LT Std"/>
              </a:rPr>
              <a:t>: onSelect</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Touch Events</a:t>
            </a:r>
            <a:r>
              <a:rPr b="0" lang="fr-FR" sz="1400" spc="-1" strike="noStrike">
                <a:solidFill>
                  <a:srgbClr val="000000"/>
                </a:solidFill>
                <a:latin typeface="Avenir LT Std"/>
                <a:ea typeface="Avenir LT Std"/>
              </a:rPr>
              <a:t> : onTouchCancel|End|Move|Start</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UI </a:t>
            </a:r>
            <a:r>
              <a:rPr b="0" lang="fr-FR" sz="1400" spc="-1" strike="noStrike">
                <a:solidFill>
                  <a:srgbClr val="000000"/>
                </a:solidFill>
                <a:latin typeface="Avenir LT Std"/>
                <a:ea typeface="Avenir LT Std"/>
              </a:rPr>
              <a:t>: onScroll</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Wheel </a:t>
            </a:r>
            <a:r>
              <a:rPr b="0" lang="fr-FR" sz="1400" spc="-1" strike="noStrike">
                <a:solidFill>
                  <a:srgbClr val="000000"/>
                </a:solidFill>
                <a:latin typeface="Avenir LT Std"/>
                <a:ea typeface="Avenir LT Std"/>
              </a:rPr>
              <a:t>: onWheel</a:t>
            </a:r>
            <a:endParaRPr b="0" lang="en-US" sz="1400" spc="-1" strike="noStrike">
              <a:latin typeface="Arial"/>
            </a:endParaRPr>
          </a:p>
          <a:p>
            <a:pPr marL="239760" indent="-239760">
              <a:lnSpc>
                <a:spcPct val="100000"/>
              </a:lnSpc>
              <a:buClr>
                <a:srgbClr val="000000"/>
              </a:buClr>
              <a:buFont typeface="Arial"/>
              <a:buChar char="•"/>
            </a:pPr>
            <a:r>
              <a:rPr b="1" lang="fr-FR" sz="1400" spc="-1" strike="noStrike">
                <a:solidFill>
                  <a:srgbClr val="000000"/>
                </a:solidFill>
                <a:latin typeface="Avenir LT Std"/>
                <a:ea typeface="Avenir LT Std"/>
              </a:rPr>
              <a:t>Media </a:t>
            </a:r>
            <a:r>
              <a:rPr b="0" lang="fr-FR" sz="1400" spc="-1" strike="noStrike">
                <a:solidFill>
                  <a:srgbClr val="000000"/>
                </a:solidFill>
                <a:latin typeface="Avenir LT Std"/>
                <a:ea typeface="Avenir LT Std"/>
              </a:rPr>
              <a:t>: onAbort / onCanPlay|CanPlayThrough / onDurationChange / onEmptied / onEncrypted / onEnded / onError / onLoadedData|Metadata / onLoadStart / onPause / onPlay / onPlaying / onProgress / onRateChange / onSeeked / onSeeking / onStalled / onSuspend / onTimeUpdate / onVolumeChange / onWaiting </a:t>
            </a:r>
            <a:endParaRPr b="0" lang="en-US" sz="1400" spc="-1" strike="noStrike">
              <a:latin typeface="Arial"/>
            </a:endParaRPr>
          </a:p>
          <a:p>
            <a:pPr>
              <a:lnSpc>
                <a:spcPct val="100000"/>
              </a:lnSpc>
            </a:pP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Image </a:t>
            </a:r>
            <a:r>
              <a:rPr b="0" lang="fr-FR" sz="1400" spc="-1" strike="noStrike">
                <a:solidFill>
                  <a:srgbClr val="000000"/>
                </a:solidFill>
                <a:latin typeface="Avenir LT Std"/>
                <a:ea typeface="Avenir LT Std"/>
              </a:rPr>
              <a:t>: onLoad / onError</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Animation </a:t>
            </a:r>
            <a:r>
              <a:rPr b="0" lang="fr-FR" sz="1400" spc="-1" strike="noStrike">
                <a:solidFill>
                  <a:srgbClr val="000000"/>
                </a:solidFill>
                <a:latin typeface="Avenir LT Std"/>
                <a:ea typeface="Avenir LT Std"/>
              </a:rPr>
              <a:t>: onAnimationStart|End|Iteration</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Transition </a:t>
            </a:r>
            <a:r>
              <a:rPr b="0" lang="fr-FR" sz="1400" spc="-1" strike="noStrike">
                <a:solidFill>
                  <a:srgbClr val="000000"/>
                </a:solidFill>
                <a:latin typeface="Avenir LT Std"/>
                <a:ea typeface="Avenir LT Std"/>
              </a:rPr>
              <a:t>: onTransitionEnd</a:t>
            </a:r>
            <a:endParaRPr b="0" lang="en-US" sz="1400" spc="-1" strike="noStrike">
              <a:latin typeface="Arial"/>
            </a:endParaRPr>
          </a:p>
          <a:p>
            <a:pPr marL="239760" indent="-239760">
              <a:lnSpc>
                <a:spcPct val="150000"/>
              </a:lnSpc>
              <a:buClr>
                <a:srgbClr val="000000"/>
              </a:buClr>
              <a:buFont typeface="Arial"/>
              <a:buChar char="•"/>
            </a:pPr>
            <a:r>
              <a:rPr b="1" lang="fr-FR" sz="1400" spc="-1" strike="noStrike">
                <a:solidFill>
                  <a:srgbClr val="000000"/>
                </a:solidFill>
                <a:latin typeface="Avenir LT Std"/>
                <a:ea typeface="Avenir LT Std"/>
              </a:rPr>
              <a:t>Other </a:t>
            </a:r>
            <a:r>
              <a:rPr b="0" lang="fr-FR" sz="1400" spc="-1" strike="noStrike">
                <a:solidFill>
                  <a:srgbClr val="000000"/>
                </a:solidFill>
                <a:latin typeface="Avenir LT Std"/>
                <a:ea typeface="Avenir LT Std"/>
              </a:rPr>
              <a:t>: onToggle</a:t>
            </a:r>
            <a:endParaRPr b="0" lang="en-US" sz="1400" spc="-1" strike="noStrike">
              <a:latin typeface="Arial"/>
            </a:endParaRPr>
          </a:p>
          <a:p>
            <a:pPr>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504"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Interaction avec l'utilisateur (2)</a:t>
            </a:r>
            <a:endParaRPr b="0" lang="en-US" sz="3600" spc="-1" strike="noStrike">
              <a:latin typeface="Arial"/>
            </a:endParaRPr>
          </a:p>
        </p:txBody>
      </p:sp>
      <p:pic>
        <p:nvPicPr>
          <p:cNvPr id="505" name="Picture 5" descr=""/>
          <p:cNvPicPr/>
          <p:nvPr/>
        </p:nvPicPr>
        <p:blipFill>
          <a:blip r:embed="rId1"/>
          <a:stretch/>
        </p:blipFill>
        <p:spPr>
          <a:xfrm>
            <a:off x="194040" y="177120"/>
            <a:ext cx="1776240" cy="586440"/>
          </a:xfrm>
          <a:prstGeom prst="rect">
            <a:avLst/>
          </a:prstGeom>
          <a:ln w="0">
            <a:noFill/>
          </a:ln>
        </p:spPr>
      </p:pic>
      <p:sp>
        <p:nvSpPr>
          <p:cNvPr id="506"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07"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68550D05-4754-45F6-93D3-868BD125B6D0}"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08" name="Subtitle 2"/>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AJAX</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AJAX avec des hooks</a:t>
            </a:r>
            <a:r>
              <a:rPr b="0" lang="fr-FR" sz="2800" spc="-1" strike="noStrike">
                <a:solidFill>
                  <a:srgbClr val="000000"/>
                </a:solidFill>
                <a:latin typeface="Arial"/>
                <a:ea typeface="Arial"/>
              </a:rPr>
              <a:t> </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Gestion des FORMS (basique)</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Gestion des FORMS (avec React)</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Le cycle de vie d'un composant (2)</a:t>
            </a:r>
            <a:endParaRPr b="0" lang="en-US" sz="2800" spc="-1" strike="noStrike">
              <a:latin typeface="Arial"/>
            </a:endParaRPr>
          </a:p>
          <a:p>
            <a:pPr algn="ctr">
              <a:lnSpc>
                <a:spcPct val="90000"/>
              </a:lnSpc>
              <a:spcBef>
                <a:spcPts val="998"/>
              </a:spcBef>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Interactions avec l'utilisateur</a:t>
            </a:r>
            <a:endParaRPr b="0" lang="en-US" sz="2500" spc="-1" strike="noStrike">
              <a:latin typeface="Arial"/>
            </a:endParaRPr>
          </a:p>
        </p:txBody>
      </p:sp>
      <p:sp>
        <p:nvSpPr>
          <p:cNvPr id="510"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AJAX</a:t>
            </a:r>
            <a:endParaRPr b="0" lang="en-US" sz="2800" spc="-1" strike="noStrike">
              <a:latin typeface="Arial"/>
            </a:endParaRPr>
          </a:p>
        </p:txBody>
      </p:sp>
      <p:pic>
        <p:nvPicPr>
          <p:cNvPr id="511" name="Picture 5" descr=""/>
          <p:cNvPicPr/>
          <p:nvPr/>
        </p:nvPicPr>
        <p:blipFill>
          <a:blip r:embed="rId1"/>
          <a:stretch/>
        </p:blipFill>
        <p:spPr>
          <a:xfrm>
            <a:off x="194040" y="177120"/>
            <a:ext cx="1776240" cy="586440"/>
          </a:xfrm>
          <a:prstGeom prst="rect">
            <a:avLst/>
          </a:prstGeom>
          <a:ln w="0">
            <a:noFill/>
          </a:ln>
        </p:spPr>
      </p:pic>
      <p:sp>
        <p:nvSpPr>
          <p:cNvPr id="512"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13" name="Rectangle 7"/>
          <p:cNvSpPr/>
          <p:nvPr/>
        </p:nvSpPr>
        <p:spPr>
          <a:xfrm>
            <a:off x="406080" y="1893600"/>
            <a:ext cx="11315880" cy="8704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800" spc="-1" strike="noStrike">
                <a:solidFill>
                  <a:srgbClr val="000000"/>
                </a:solidFill>
                <a:latin typeface="Avenir LT Std"/>
                <a:ea typeface="Avenir LT Std"/>
              </a:rPr>
              <a:t>Axios, jQuery AJAX, et le window.fetch intégré dans le navigateur, etc</a:t>
            </a:r>
            <a:endParaRPr b="0" lang="en-US" sz="1800" spc="-1" strike="noStrike">
              <a:latin typeface="Arial"/>
            </a:endParaRPr>
          </a:p>
          <a:p>
            <a:pPr>
              <a:lnSpc>
                <a:spcPct val="100000"/>
              </a:lnSpc>
            </a:pPr>
            <a:r>
              <a:rPr b="0" lang="fr-FR" sz="1800" spc="-1" strike="noStrike">
                <a:solidFill>
                  <a:srgbClr val="000000"/>
                </a:solidFill>
                <a:latin typeface="Avenir LT Std"/>
                <a:ea typeface="Avenir LT Std"/>
              </a:rPr>
              <a:t>Pour récupérer des données à l'initialisation du composant : componentDidMount()</a:t>
            </a:r>
            <a:endParaRPr b="0" lang="en-US" sz="1800" spc="-1" strike="noStrike">
              <a:latin typeface="Arial"/>
            </a:endParaRPr>
          </a:p>
        </p:txBody>
      </p:sp>
      <p:sp>
        <p:nvSpPr>
          <p:cNvPr id="514"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774F7AFF-176B-46C2-97F1-C20A127C4931}"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15" name="Rectangle 9"/>
          <p:cNvSpPr/>
          <p:nvPr/>
        </p:nvSpPr>
        <p:spPr>
          <a:xfrm>
            <a:off x="175680" y="2680560"/>
            <a:ext cx="6860880" cy="41425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class MyComponent extends React.Component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constructor(props)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super(props)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this.state = { error: null, isLoaded: false, items: []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componentDidMount()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fetch("https://api.exemple.com/items")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.then(res =&gt; res.json())</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.then(</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(result) =&gt;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this.setState({ isLoaded: true, items: result.items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C'est important de gérer les erreurs ici (au lieu du          catch) pour ne pas engloutir d'autres erreurs du composant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(error) =&gt; { this.setState({ isLoaded: true, error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p:txBody>
      </p:sp>
      <p:sp>
        <p:nvSpPr>
          <p:cNvPr id="516" name="Rectangle 10"/>
          <p:cNvSpPr/>
          <p:nvPr/>
        </p:nvSpPr>
        <p:spPr>
          <a:xfrm>
            <a:off x="7336440" y="2534760"/>
            <a:ext cx="5704200" cy="435204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0" lang="fr-FR" sz="1400" spc="-21" strike="noStrike">
                <a:solidFill>
                  <a:srgbClr val="292929"/>
                </a:solidFill>
                <a:latin typeface="FreeMono"/>
                <a:ea typeface="FreeMono"/>
              </a:rPr>
              <a:t>render()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 { error, isLoaded, items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this.state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if (error)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&lt;div&gt;Error: {error.message}&lt;/div&gt;;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else if (!isLoaded)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&lt;div&gt;...loading&lt;/div&gt;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else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&lt;ul&gt;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{items.map(item =&gt;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&lt;li key={item.name}&gt;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{item.name}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&lt;/li&gt;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&lt;/ul&gt;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
        <p:nvSpPr>
          <p:cNvPr id="517" name="Straight Connector 11"/>
          <p:cNvSpPr/>
          <p:nvPr/>
        </p:nvSpPr>
        <p:spPr>
          <a:xfrm>
            <a:off x="7129800" y="2811240"/>
            <a:ext cx="360" cy="3502080"/>
          </a:xfrm>
          <a:custGeom>
            <a:avLst/>
            <a:gdLst/>
            <a:ahLst/>
            <a:rect l="l" t="t" r="r" b="b"/>
            <a:pathLst>
              <a:path w="21600" h="21600">
                <a:moveTo>
                  <a:pt x="0" y="0"/>
                </a:moveTo>
                <a:lnTo>
                  <a:pt x="21600" y="21600"/>
                </a:lnTo>
              </a:path>
            </a:pathLst>
          </a:custGeom>
          <a:noFill/>
          <a:ln w="0">
            <a:solidFill>
              <a:srgbClr val="43729d"/>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Interactions avec l'utilisateur</a:t>
            </a:r>
            <a:endParaRPr b="0" lang="en-US" sz="2500" spc="-1" strike="noStrike">
              <a:latin typeface="Arial"/>
            </a:endParaRPr>
          </a:p>
        </p:txBody>
      </p:sp>
      <p:sp>
        <p:nvSpPr>
          <p:cNvPr id="519"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AJAX avec des hooks</a:t>
            </a:r>
            <a:r>
              <a:rPr b="0" lang="fr-FR" sz="2400" spc="-1" strike="noStrike">
                <a:solidFill>
                  <a:srgbClr val="000000"/>
                </a:solidFill>
                <a:latin typeface="Arial"/>
                <a:ea typeface="Arial"/>
              </a:rPr>
              <a:t> </a:t>
            </a:r>
            <a:endParaRPr b="0" lang="en-US" sz="2400" spc="-1" strike="noStrike">
              <a:latin typeface="Arial"/>
            </a:endParaRPr>
          </a:p>
        </p:txBody>
      </p:sp>
      <p:pic>
        <p:nvPicPr>
          <p:cNvPr id="520" name="Picture 5" descr=""/>
          <p:cNvPicPr/>
          <p:nvPr/>
        </p:nvPicPr>
        <p:blipFill>
          <a:blip r:embed="rId1"/>
          <a:stretch/>
        </p:blipFill>
        <p:spPr>
          <a:xfrm>
            <a:off x="194040" y="177120"/>
            <a:ext cx="1776240" cy="586440"/>
          </a:xfrm>
          <a:prstGeom prst="rect">
            <a:avLst/>
          </a:prstGeom>
          <a:ln w="0">
            <a:noFill/>
          </a:ln>
        </p:spPr>
      </p:pic>
      <p:sp>
        <p:nvSpPr>
          <p:cNvPr id="521"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22"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BBAEC481-57FC-4606-AA1E-BC8D382937BB}"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23" name="Rectangle 8"/>
          <p:cNvSpPr/>
          <p:nvPr/>
        </p:nvSpPr>
        <p:spPr>
          <a:xfrm>
            <a:off x="313920" y="1873800"/>
            <a:ext cx="5816160" cy="43005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function MyComponent()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 [error, setError] = React.useState(null)</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 [isLoaded, setLoading] = React.useState(false)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 [items, setItems] = React.useState([])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React.useEffect(() =&gt;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fetch("https://api.exemple.com/items")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.then(res =&gt; res.json)</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.then(</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(result) =&gt;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setLoading(true)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setItems(result.items)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(error) =&gt;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setLoading(true)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setError(error)</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a:t>
            </a:r>
            <a:endParaRPr b="0" lang="en-US" sz="1400" spc="-1" strike="noStrike">
              <a:latin typeface="Arial"/>
            </a:endParaRPr>
          </a:p>
        </p:txBody>
      </p:sp>
      <p:sp>
        <p:nvSpPr>
          <p:cNvPr id="524" name="Rectangle 9"/>
          <p:cNvSpPr/>
          <p:nvPr/>
        </p:nvSpPr>
        <p:spPr>
          <a:xfrm>
            <a:off x="6623640" y="1873800"/>
            <a:ext cx="5175000" cy="4300560"/>
          </a:xfrm>
          <a:prstGeom prst="rect">
            <a:avLst/>
          </a:prstGeom>
          <a:noFill/>
          <a:ln w="0">
            <a:noFill/>
          </a:ln>
        </p:spPr>
        <p:style>
          <a:lnRef idx="0"/>
          <a:fillRef idx="0"/>
          <a:effectRef idx="0"/>
          <a:fontRef idx="minor"/>
        </p:style>
      </p:sp>
      <p:sp>
        <p:nvSpPr>
          <p:cNvPr id="525" name="Rectangle 10"/>
          <p:cNvSpPr/>
          <p:nvPr/>
        </p:nvSpPr>
        <p:spPr>
          <a:xfrm>
            <a:off x="6631560" y="1873800"/>
            <a:ext cx="5332680" cy="35038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if (error)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(&lt;div&gt;Error: {error.message}&lt;/div&gt;);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else if (!isLoaded)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&lt;div&gt;...loading&lt;/div&gt;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 else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&lt;ul&gt;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{items.map(item =&gt;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&lt;li key={item.name}&gt;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{item.name}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&lt;/li&gt;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&lt;/ul&gt;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Interactions avec l'utilisateur</a:t>
            </a:r>
            <a:endParaRPr b="0" lang="en-US" sz="2500" spc="-1" strike="noStrike">
              <a:latin typeface="Arial"/>
            </a:endParaRPr>
          </a:p>
        </p:txBody>
      </p:sp>
      <p:sp>
        <p:nvSpPr>
          <p:cNvPr id="527"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Gestion des FORMS (basique)</a:t>
            </a:r>
            <a:endParaRPr b="0" lang="en-US" sz="2800" spc="-1" strike="noStrike">
              <a:latin typeface="Arial"/>
            </a:endParaRPr>
          </a:p>
        </p:txBody>
      </p:sp>
      <p:pic>
        <p:nvPicPr>
          <p:cNvPr id="528" name="Picture 5" descr=""/>
          <p:cNvPicPr/>
          <p:nvPr/>
        </p:nvPicPr>
        <p:blipFill>
          <a:blip r:embed="rId1"/>
          <a:stretch/>
        </p:blipFill>
        <p:spPr>
          <a:xfrm>
            <a:off x="194040" y="177120"/>
            <a:ext cx="1776240" cy="586440"/>
          </a:xfrm>
          <a:prstGeom prst="rect">
            <a:avLst/>
          </a:prstGeom>
          <a:ln w="0">
            <a:noFill/>
          </a:ln>
        </p:spPr>
      </p:pic>
      <p:sp>
        <p:nvSpPr>
          <p:cNvPr id="529"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30"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2DF18837-EAB6-4E0C-954A-ACEE83BDD83D}"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31" name="Rectangle 8"/>
          <p:cNvSpPr/>
          <p:nvPr/>
        </p:nvSpPr>
        <p:spPr>
          <a:xfrm>
            <a:off x="6623640" y="1873800"/>
            <a:ext cx="5175000" cy="4300560"/>
          </a:xfrm>
          <a:prstGeom prst="rect">
            <a:avLst/>
          </a:prstGeom>
          <a:noFill/>
          <a:ln w="0">
            <a:noFill/>
          </a:ln>
        </p:spPr>
        <p:style>
          <a:lnRef idx="0"/>
          <a:fillRef idx="0"/>
          <a:effectRef idx="0"/>
          <a:fontRef idx="minor"/>
        </p:style>
      </p:sp>
      <p:sp>
        <p:nvSpPr>
          <p:cNvPr id="532" name="Rectangle 9"/>
          <p:cNvSpPr/>
          <p:nvPr/>
        </p:nvSpPr>
        <p:spPr>
          <a:xfrm>
            <a:off x="406080" y="1893600"/>
            <a:ext cx="11315880" cy="6091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2000" spc="-1" strike="noStrike">
                <a:solidFill>
                  <a:srgbClr val="000000"/>
                </a:solidFill>
                <a:latin typeface="Avenir LT Std"/>
                <a:ea typeface="Avenir LT Std"/>
              </a:rPr>
              <a:t>Les formulaires gardent naturellement des états internes.</a:t>
            </a:r>
            <a:endParaRPr b="0" lang="en-US" sz="2000" spc="-1" strike="noStrike">
              <a:latin typeface="Arial"/>
            </a:endParaRPr>
          </a:p>
        </p:txBody>
      </p:sp>
      <p:sp>
        <p:nvSpPr>
          <p:cNvPr id="533" name="Rectangle 10"/>
          <p:cNvSpPr/>
          <p:nvPr/>
        </p:nvSpPr>
        <p:spPr>
          <a:xfrm>
            <a:off x="3368520" y="2662920"/>
            <a:ext cx="6509160" cy="25228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2000" spc="-21" strike="noStrike">
                <a:solidFill>
                  <a:srgbClr val="292929"/>
                </a:solidFill>
                <a:latin typeface="FreeMono"/>
                <a:ea typeface="FreeMono"/>
              </a:rPr>
              <a:t>&lt;form&gt;</a:t>
            </a:r>
            <a:endParaRPr b="0" lang="en-US" sz="2000" spc="-1" strike="noStrike">
              <a:latin typeface="Arial"/>
            </a:endParaRPr>
          </a:p>
          <a:p>
            <a:pPr>
              <a:lnSpc>
                <a:spcPct val="100000"/>
              </a:lnSpc>
            </a:pPr>
            <a:r>
              <a:rPr b="0" lang="fr-FR" sz="2000" spc="-21" strike="noStrike">
                <a:solidFill>
                  <a:srgbClr val="292929"/>
                </a:solidFill>
                <a:latin typeface="FreeMono"/>
                <a:ea typeface="FreeMono"/>
              </a:rPr>
              <a:t>  </a:t>
            </a:r>
            <a:r>
              <a:rPr b="0" lang="fr-FR" sz="2000" spc="-21" strike="noStrike">
                <a:solidFill>
                  <a:srgbClr val="292929"/>
                </a:solidFill>
                <a:latin typeface="FreeMono"/>
                <a:ea typeface="FreeMono"/>
              </a:rPr>
              <a:t>&lt;label&gt;</a:t>
            </a:r>
            <a:endParaRPr b="0" lang="en-US" sz="2000" spc="-1" strike="noStrike">
              <a:latin typeface="Arial"/>
            </a:endParaRPr>
          </a:p>
          <a:p>
            <a:pPr>
              <a:lnSpc>
                <a:spcPct val="100000"/>
              </a:lnSpc>
            </a:pPr>
            <a:r>
              <a:rPr b="0" lang="fr-FR" sz="2000" spc="-21" strike="noStrike">
                <a:solidFill>
                  <a:srgbClr val="292929"/>
                </a:solidFill>
                <a:latin typeface="FreeMono"/>
                <a:ea typeface="FreeMono"/>
              </a:rPr>
              <a:t>    </a:t>
            </a:r>
            <a:r>
              <a:rPr b="0" lang="fr-FR" sz="2000" spc="-21" strike="noStrike">
                <a:solidFill>
                  <a:srgbClr val="292929"/>
                </a:solidFill>
                <a:latin typeface="FreeMono"/>
                <a:ea typeface="FreeMono"/>
              </a:rPr>
              <a:t>Name:</a:t>
            </a:r>
            <a:endParaRPr b="0" lang="en-US" sz="2000" spc="-1" strike="noStrike">
              <a:latin typeface="Arial"/>
            </a:endParaRPr>
          </a:p>
          <a:p>
            <a:pPr>
              <a:lnSpc>
                <a:spcPct val="100000"/>
              </a:lnSpc>
            </a:pPr>
            <a:r>
              <a:rPr b="0" lang="fr-FR" sz="2000" spc="-21" strike="noStrike">
                <a:solidFill>
                  <a:srgbClr val="292929"/>
                </a:solidFill>
                <a:latin typeface="FreeMono"/>
                <a:ea typeface="FreeMono"/>
              </a:rPr>
              <a:t>    </a:t>
            </a:r>
            <a:r>
              <a:rPr b="0" lang="fr-FR" sz="2000" spc="-21" strike="noStrike">
                <a:solidFill>
                  <a:srgbClr val="292929"/>
                </a:solidFill>
                <a:latin typeface="FreeMono"/>
                <a:ea typeface="FreeMono"/>
              </a:rPr>
              <a:t>&lt;input type="text" name="name" /&gt;</a:t>
            </a:r>
            <a:endParaRPr b="0" lang="en-US" sz="2000" spc="-1" strike="noStrike">
              <a:latin typeface="Arial"/>
            </a:endParaRPr>
          </a:p>
          <a:p>
            <a:pPr>
              <a:lnSpc>
                <a:spcPct val="100000"/>
              </a:lnSpc>
            </a:pPr>
            <a:r>
              <a:rPr b="0" lang="fr-FR" sz="2000" spc="-21" strike="noStrike">
                <a:solidFill>
                  <a:srgbClr val="292929"/>
                </a:solidFill>
                <a:latin typeface="FreeMono"/>
                <a:ea typeface="FreeMono"/>
              </a:rPr>
              <a:t>  </a:t>
            </a:r>
            <a:r>
              <a:rPr b="0" lang="fr-FR" sz="2000" spc="-21" strike="noStrike">
                <a:solidFill>
                  <a:srgbClr val="292929"/>
                </a:solidFill>
                <a:latin typeface="FreeMono"/>
                <a:ea typeface="FreeMono"/>
              </a:rPr>
              <a:t>&lt;/label&gt;</a:t>
            </a:r>
            <a:endParaRPr b="0" lang="en-US" sz="2000" spc="-1" strike="noStrike">
              <a:latin typeface="Arial"/>
            </a:endParaRPr>
          </a:p>
          <a:p>
            <a:pPr>
              <a:lnSpc>
                <a:spcPct val="100000"/>
              </a:lnSpc>
            </a:pPr>
            <a:r>
              <a:rPr b="0" lang="fr-FR" sz="2000" spc="-21" strike="noStrike">
                <a:solidFill>
                  <a:srgbClr val="292929"/>
                </a:solidFill>
                <a:latin typeface="FreeMono"/>
                <a:ea typeface="FreeMono"/>
              </a:rPr>
              <a:t>  </a:t>
            </a:r>
            <a:r>
              <a:rPr b="0" lang="fr-FR" sz="2000" spc="-21" strike="noStrike">
                <a:solidFill>
                  <a:srgbClr val="292929"/>
                </a:solidFill>
                <a:latin typeface="FreeMono"/>
                <a:ea typeface="FreeMono"/>
              </a:rPr>
              <a:t>&lt;input type="submit" value="Submit" /&gt;</a:t>
            </a:r>
            <a:endParaRPr b="0" lang="en-US" sz="2000" spc="-1" strike="noStrike">
              <a:latin typeface="Arial"/>
            </a:endParaRPr>
          </a:p>
          <a:p>
            <a:pPr>
              <a:lnSpc>
                <a:spcPct val="100000"/>
              </a:lnSpc>
            </a:pPr>
            <a:r>
              <a:rPr b="0" lang="fr-FR" sz="2000" spc="-21" strike="noStrike">
                <a:solidFill>
                  <a:srgbClr val="292929"/>
                </a:solidFill>
                <a:latin typeface="FreeMono"/>
                <a:ea typeface="FreeMono"/>
              </a:rPr>
              <a:t>&lt;/form&gt;</a:t>
            </a:r>
            <a:endParaRPr b="0" lang="en-US" sz="2000" spc="-1" strike="noStrike">
              <a:latin typeface="Arial"/>
            </a:endParaRPr>
          </a:p>
        </p:txBody>
      </p:sp>
      <p:sp>
        <p:nvSpPr>
          <p:cNvPr id="534" name="Rectangle 11"/>
          <p:cNvSpPr/>
          <p:nvPr/>
        </p:nvSpPr>
        <p:spPr>
          <a:xfrm>
            <a:off x="406080" y="5470200"/>
            <a:ext cx="10735200" cy="7959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2000" spc="-1" strike="noStrike">
                <a:solidFill>
                  <a:srgbClr val="000000"/>
                </a:solidFill>
                <a:latin typeface="Avenir LT Std"/>
                <a:ea typeface="Avenir LT Std"/>
              </a:rPr>
              <a:t>Ce formulaire amène l'utilisateur sur une nouvelle page quand l'utilisateur soumet le formulaire.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Interactions avec l'utilisateur</a:t>
            </a:r>
            <a:endParaRPr b="0" lang="en-US" sz="2500" spc="-1" strike="noStrike">
              <a:latin typeface="Arial"/>
            </a:endParaRPr>
          </a:p>
        </p:txBody>
      </p:sp>
      <p:sp>
        <p:nvSpPr>
          <p:cNvPr id="536"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Gestion des FORMS (avec React)</a:t>
            </a:r>
            <a:endParaRPr b="0" lang="en-US" sz="2800" spc="-1" strike="noStrike">
              <a:latin typeface="Arial"/>
            </a:endParaRPr>
          </a:p>
        </p:txBody>
      </p:sp>
      <p:pic>
        <p:nvPicPr>
          <p:cNvPr id="537" name="Picture 5" descr=""/>
          <p:cNvPicPr/>
          <p:nvPr/>
        </p:nvPicPr>
        <p:blipFill>
          <a:blip r:embed="rId1"/>
          <a:stretch/>
        </p:blipFill>
        <p:spPr>
          <a:xfrm>
            <a:off x="194040" y="177120"/>
            <a:ext cx="1776240" cy="586440"/>
          </a:xfrm>
          <a:prstGeom prst="rect">
            <a:avLst/>
          </a:prstGeom>
          <a:ln w="0">
            <a:noFill/>
          </a:ln>
        </p:spPr>
      </p:pic>
      <p:sp>
        <p:nvSpPr>
          <p:cNvPr id="53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3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580E54DE-EAF5-4678-8177-51DCAC7A5211}"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40" name="Rectangle 8"/>
          <p:cNvSpPr/>
          <p:nvPr/>
        </p:nvSpPr>
        <p:spPr>
          <a:xfrm>
            <a:off x="6623640" y="1873800"/>
            <a:ext cx="5175000" cy="4300560"/>
          </a:xfrm>
          <a:prstGeom prst="rect">
            <a:avLst/>
          </a:prstGeom>
          <a:noFill/>
          <a:ln w="0">
            <a:noFill/>
          </a:ln>
        </p:spPr>
        <p:style>
          <a:lnRef idx="0"/>
          <a:fillRef idx="0"/>
          <a:effectRef idx="0"/>
          <a:fontRef idx="minor"/>
        </p:style>
      </p:sp>
      <p:sp>
        <p:nvSpPr>
          <p:cNvPr id="541" name="Rectangle 9"/>
          <p:cNvSpPr/>
          <p:nvPr/>
        </p:nvSpPr>
        <p:spPr>
          <a:xfrm>
            <a:off x="406080" y="1816560"/>
            <a:ext cx="11315880" cy="6091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000000"/>
                </a:solidFill>
                <a:latin typeface="Avenir LT Std"/>
                <a:ea typeface="Avenir LT Std"/>
              </a:rPr>
              <a:t>Il est préférable de garder et gérer les valeurs des entrées du formulaire via JavaScript et React.js.</a:t>
            </a:r>
            <a:endParaRPr b="0" lang="en-US" sz="1400" spc="-1" strike="noStrike">
              <a:latin typeface="Arial"/>
            </a:endParaRPr>
          </a:p>
        </p:txBody>
      </p:sp>
      <p:sp>
        <p:nvSpPr>
          <p:cNvPr id="542" name="Rectangle 10"/>
          <p:cNvSpPr/>
          <p:nvPr/>
        </p:nvSpPr>
        <p:spPr>
          <a:xfrm>
            <a:off x="523440" y="2116440"/>
            <a:ext cx="11090880" cy="45802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class MyForm extends React.Component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constructor(props)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super(props)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this.state = { value: ''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this.handleChange = this.handleChange.bind(this)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this.handleSubmit = this.handleSubmit.bind(this)</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handleChange(event) { this.setState({ value: event.target.value })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handleSubmit(event) { event.preventDefault();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render()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&lt;form onSubmit={this.handleSubmit}&gt;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&lt;label&gt;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Name: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&lt;input type="text" value={this.state.value} onChange={this.handleChange} /&gt;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&lt;/label&gt;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&lt;input type=submit" value="Submit" /&gt;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&lt;/form&gt;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Interactions avec l'utilisateur</a:t>
            </a:r>
            <a:endParaRPr b="0" lang="en-US" sz="2500" spc="-1" strike="noStrike">
              <a:latin typeface="Arial"/>
            </a:endParaRPr>
          </a:p>
        </p:txBody>
      </p:sp>
      <p:sp>
        <p:nvSpPr>
          <p:cNvPr id="544"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Gestion des FORMS (avec React &amp; Hook)</a:t>
            </a:r>
            <a:endParaRPr b="0" lang="en-US" sz="2800" spc="-1" strike="noStrike">
              <a:latin typeface="Arial"/>
            </a:endParaRPr>
          </a:p>
        </p:txBody>
      </p:sp>
      <p:pic>
        <p:nvPicPr>
          <p:cNvPr id="545" name="Picture 2" descr=""/>
          <p:cNvPicPr/>
          <p:nvPr/>
        </p:nvPicPr>
        <p:blipFill>
          <a:blip r:embed="rId1"/>
          <a:stretch/>
        </p:blipFill>
        <p:spPr>
          <a:xfrm>
            <a:off x="194040" y="177120"/>
            <a:ext cx="1776240" cy="586440"/>
          </a:xfrm>
          <a:prstGeom prst="rect">
            <a:avLst/>
          </a:prstGeom>
          <a:ln w="0">
            <a:noFill/>
          </a:ln>
        </p:spPr>
      </p:pic>
      <p:sp>
        <p:nvSpPr>
          <p:cNvPr id="546" name="Straight Connector 2"/>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47"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9999C28D-BAF6-4646-B9AE-170C556C65F3}"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48" name="Rectangle 4"/>
          <p:cNvSpPr/>
          <p:nvPr/>
        </p:nvSpPr>
        <p:spPr>
          <a:xfrm>
            <a:off x="6623640" y="1873800"/>
            <a:ext cx="5175000" cy="4300560"/>
          </a:xfrm>
          <a:prstGeom prst="rect">
            <a:avLst/>
          </a:prstGeom>
          <a:noFill/>
          <a:ln w="0">
            <a:noFill/>
          </a:ln>
        </p:spPr>
        <p:style>
          <a:lnRef idx="0"/>
          <a:fillRef idx="0"/>
          <a:effectRef idx="0"/>
          <a:fontRef idx="minor"/>
        </p:style>
      </p:sp>
      <p:sp>
        <p:nvSpPr>
          <p:cNvPr id="549" name="Rectangle 6"/>
          <p:cNvSpPr/>
          <p:nvPr/>
        </p:nvSpPr>
        <p:spPr>
          <a:xfrm>
            <a:off x="2613600" y="1636200"/>
            <a:ext cx="4461480" cy="54856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Avenir"/>
                <a:ea typeface="FreeMono"/>
              </a:rPr>
              <a:t>const Reservation = () =&gt; {</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[personName, setPersonName] = useState();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const handleInputChange = (event) =&gt; {</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const target = event.target.value;</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setPersonName(target);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const handleSubmit = (event) =&gt; {</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event.preventDefault();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alert("A name was submitted: " + personName);</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return (</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&lt;form onSubmit={handleSubmit}&gt;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&lt;label&gt;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Participe :</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&lt;input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name="name"</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value={personName}</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type="text"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onChange={handleInputChange}</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/&gt;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&lt;/label&gt;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&lt;/form&gt;</a:t>
            </a:r>
            <a:endParaRPr b="0" lang="en-US" sz="1400" spc="-1" strike="noStrike">
              <a:latin typeface="Arial"/>
            </a:endParaRPr>
          </a:p>
          <a:p>
            <a:pPr>
              <a:lnSpc>
                <a:spcPct val="100000"/>
              </a:lnSpc>
            </a:pPr>
            <a:r>
              <a:rPr b="0" lang="fr-FR" sz="1400" spc="-21" strike="noStrike">
                <a:solidFill>
                  <a:srgbClr val="292929"/>
                </a:solidFill>
                <a:latin typeface="Avenir"/>
                <a:ea typeface="FreeMono"/>
              </a:rPr>
              <a:t>  </a:t>
            </a:r>
            <a:r>
              <a:rPr b="0" lang="fr-FR" sz="1400" spc="-21" strike="noStrike">
                <a:solidFill>
                  <a:srgbClr val="292929"/>
                </a:solidFill>
                <a:latin typeface="Avenir"/>
                <a:ea typeface="FreeMono"/>
              </a:rPr>
              <a:t>);</a:t>
            </a:r>
            <a:endParaRPr b="0" lang="en-US" sz="1400" spc="-1" strike="noStrike">
              <a:latin typeface="Arial"/>
            </a:endParaRPr>
          </a:p>
          <a:p>
            <a:pPr>
              <a:lnSpc>
                <a:spcPct val="100000"/>
              </a:lnSpc>
            </a:pPr>
            <a:r>
              <a:rPr b="0" lang="fr-FR" sz="1400" spc="-21" strike="noStrike">
                <a:solidFill>
                  <a:srgbClr val="292929"/>
                </a:solidFill>
                <a:latin typeface="Avenir"/>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Intégration de JSX et ES2015</a:t>
            </a:r>
            <a:endParaRPr b="0" lang="en-US" sz="2500" spc="-1" strike="noStrike">
              <a:latin typeface="Arial"/>
            </a:endParaRPr>
          </a:p>
        </p:txBody>
      </p:sp>
      <p:sp>
        <p:nvSpPr>
          <p:cNvPr id="69"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L'écosystème JavaScript</a:t>
            </a:r>
            <a:endParaRPr b="0" lang="en-US" sz="2800" spc="-1" strike="noStrike">
              <a:latin typeface="Arial"/>
            </a:endParaRPr>
          </a:p>
        </p:txBody>
      </p:sp>
      <p:pic>
        <p:nvPicPr>
          <p:cNvPr id="70" name="Picture 5" descr=""/>
          <p:cNvPicPr/>
          <p:nvPr/>
        </p:nvPicPr>
        <p:blipFill>
          <a:blip r:embed="rId1"/>
          <a:stretch/>
        </p:blipFill>
        <p:spPr>
          <a:xfrm>
            <a:off x="194040" y="177120"/>
            <a:ext cx="1776240" cy="586440"/>
          </a:xfrm>
          <a:prstGeom prst="rect">
            <a:avLst/>
          </a:prstGeom>
          <a:ln w="0">
            <a:noFill/>
          </a:ln>
        </p:spPr>
      </p:pic>
      <p:sp>
        <p:nvSpPr>
          <p:cNvPr id="71"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2" name="Rectangle 7"/>
          <p:cNvSpPr/>
          <p:nvPr/>
        </p:nvSpPr>
        <p:spPr>
          <a:xfrm>
            <a:off x="440640" y="1873800"/>
            <a:ext cx="4675320" cy="1888560"/>
          </a:xfrm>
          <a:prstGeom prst="rect">
            <a:avLst/>
          </a:prstGeom>
          <a:noFill/>
          <a:ln w="0">
            <a:noFill/>
          </a:ln>
        </p:spPr>
        <p:style>
          <a:lnRef idx="0"/>
          <a:fillRef idx="0"/>
          <a:effectRef idx="0"/>
          <a:fontRef idx="minor"/>
        </p:style>
        <p:txBody>
          <a:bodyPr numCol="1" spcCol="0" lIns="90000" rIns="90000" tIns="45000" bIns="45000" anchor="t">
            <a:noAutofit/>
          </a:bodyPr>
          <a:p>
            <a:pPr>
              <a:lnSpc>
                <a:spcPct val="150000"/>
              </a:lnSpc>
            </a:pPr>
            <a:r>
              <a:rPr b="0" lang="fr-FR" sz="1800" spc="-1" strike="noStrike">
                <a:solidFill>
                  <a:srgbClr val="000000"/>
                </a:solidFill>
                <a:latin typeface="Avenir LT Std"/>
                <a:ea typeface="Avenir LT Std"/>
              </a:rPr>
              <a:t>Ce qu'il est possible de faire aujourd'hui en JavaScript :</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Front-End</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Applications Command Line Interface (CLI) </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Applications Desktop (GUI)</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Applications mobiles</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Back-End</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Combinaison des possibilités au-dessus</a:t>
            </a:r>
            <a:endParaRPr b="0" lang="en-US" sz="1800" spc="-1" strike="noStrike">
              <a:latin typeface="Arial"/>
            </a:endParaRPr>
          </a:p>
        </p:txBody>
      </p:sp>
      <p:sp>
        <p:nvSpPr>
          <p:cNvPr id="7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632D71E4-E01C-4E98-825E-93C721EF8089}" type="slidenum">
              <a:rPr b="1" lang="fr-FR" sz="1200" spc="-1" strike="noStrike">
                <a:solidFill>
                  <a:srgbClr val="0d0d0d"/>
                </a:solidFill>
                <a:latin typeface="Arial"/>
                <a:ea typeface="Arial"/>
              </a:rPr>
              <a:t>&lt;number&gt;</a:t>
            </a:fld>
            <a:endParaRPr b="0" lang="en-US" sz="1200" spc="-1" strike="noStrike">
              <a:latin typeface="Times New Roman"/>
            </a:endParaRPr>
          </a:p>
        </p:txBody>
      </p:sp>
      <p:sp>
        <p:nvSpPr>
          <p:cNvPr id="74" name="Rectangle 9"/>
          <p:cNvSpPr/>
          <p:nvPr/>
        </p:nvSpPr>
        <p:spPr>
          <a:xfrm>
            <a:off x="5715360" y="1873800"/>
            <a:ext cx="6375600" cy="1412280"/>
          </a:xfrm>
          <a:prstGeom prst="rect">
            <a:avLst/>
          </a:prstGeom>
          <a:noFill/>
          <a:ln w="0">
            <a:noFill/>
          </a:ln>
        </p:spPr>
        <p:style>
          <a:lnRef idx="0"/>
          <a:fillRef idx="0"/>
          <a:effectRef idx="0"/>
          <a:fontRef idx="minor"/>
        </p:style>
        <p:txBody>
          <a:bodyPr numCol="1" spcCol="0" lIns="90000" rIns="90000" tIns="45000" bIns="45000" anchor="t">
            <a:noAutofit/>
          </a:bodyPr>
          <a:p>
            <a:pPr>
              <a:lnSpc>
                <a:spcPct val="150000"/>
              </a:lnSpc>
            </a:pPr>
            <a:r>
              <a:rPr b="0" lang="fr-FR" sz="1800" spc="-1" strike="noStrike">
                <a:solidFill>
                  <a:srgbClr val="000000"/>
                </a:solidFill>
                <a:latin typeface="Avenir LT Std"/>
                <a:ea typeface="Avenir LT Std"/>
              </a:rPr>
              <a:t>Les langages JavaScript :</a:t>
            </a: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ECMAScript 6 / ECMAScript 2015 : nouveaux langages de JavaScript (ajout de features)</a:t>
            </a:r>
            <a:endParaRPr b="0" lang="en-US" sz="1800" spc="-1" strike="noStrike">
              <a:latin typeface="Arial"/>
            </a:endParaRPr>
          </a:p>
          <a:p>
            <a:pPr>
              <a:lnSpc>
                <a:spcPct val="114000"/>
              </a:lnSpc>
            </a:pPr>
            <a:endParaRPr b="0" lang="en-US" sz="1800" spc="-1" strike="noStrike">
              <a:latin typeface="Arial"/>
            </a:endParaRPr>
          </a:p>
          <a:p>
            <a:pPr marL="239760" indent="-239760">
              <a:lnSpc>
                <a:spcPct val="114000"/>
              </a:lnSpc>
              <a:buClr>
                <a:srgbClr val="000000"/>
              </a:buClr>
              <a:buFont typeface="Arial"/>
              <a:buChar char="•"/>
            </a:pPr>
            <a:r>
              <a:rPr b="0" lang="fr-FR" sz="1800" spc="-1" strike="noStrike">
                <a:solidFill>
                  <a:srgbClr val="000000"/>
                </a:solidFill>
                <a:latin typeface="Avenir LT Std"/>
                <a:ea typeface="Avenir LT Std"/>
              </a:rPr>
              <a:t>TypeScript : JavaScript typé</a:t>
            </a:r>
            <a:endParaRPr b="0" lang="en-US" sz="1800" spc="-1" strike="noStrike">
              <a:latin typeface="Arial"/>
            </a:endParaRPr>
          </a:p>
        </p:txBody>
      </p:sp>
      <p:sp>
        <p:nvSpPr>
          <p:cNvPr id="75" name="Rectangle 10"/>
          <p:cNvSpPr/>
          <p:nvPr/>
        </p:nvSpPr>
        <p:spPr>
          <a:xfrm>
            <a:off x="440640" y="5143320"/>
            <a:ext cx="11250720" cy="4795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1" lang="fr-FR" sz="1800" spc="-1" strike="noStrike">
                <a:solidFill>
                  <a:srgbClr val="000000"/>
                </a:solidFill>
                <a:latin typeface="Avenir LT Std"/>
                <a:ea typeface="Avenir LT Std"/>
              </a:rPr>
              <a:t>NPM</a:t>
            </a:r>
            <a:r>
              <a:rPr b="0" lang="fr-FR" sz="1800" spc="-1" strike="noStrike">
                <a:solidFill>
                  <a:srgbClr val="000000"/>
                </a:solidFill>
                <a:latin typeface="Avenir LT Std"/>
                <a:ea typeface="Avenir LT Std"/>
              </a:rPr>
              <a:t> (Node Package Manager) : permet de gérer (ajouter / mettre à jour / supprimer) les librairies que nos applications utiliseront</a:t>
            </a:r>
            <a:endParaRPr b="0" lang="en-US" sz="1800" spc="-1" strike="noStrike">
              <a:latin typeface="Arial"/>
            </a:endParaRPr>
          </a:p>
        </p:txBody>
      </p:sp>
      <p:sp>
        <p:nvSpPr>
          <p:cNvPr id="76" name="Rectangle 11"/>
          <p:cNvSpPr/>
          <p:nvPr/>
        </p:nvSpPr>
        <p:spPr>
          <a:xfrm>
            <a:off x="440640" y="5807160"/>
            <a:ext cx="11250720" cy="4795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1" lang="fr-FR" sz="1800" spc="-1" strike="noStrike">
                <a:solidFill>
                  <a:srgbClr val="000000"/>
                </a:solidFill>
                <a:latin typeface="Avenir LT Std"/>
                <a:ea typeface="Avenir LT Std"/>
              </a:rPr>
              <a:t>Node.js</a:t>
            </a:r>
            <a:r>
              <a:rPr b="0" lang="fr-FR" sz="1800" spc="-1" strike="noStrike">
                <a:solidFill>
                  <a:srgbClr val="000000"/>
                </a:solidFill>
                <a:latin typeface="Avenir LT Std"/>
                <a:ea typeface="Avenir LT Std"/>
              </a:rPr>
              <a:t> : Permet d'exécuter du JavaScript / Serveur JavaScript event-driven non blocking I/O Model.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551"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3600" spc="-1" strike="noStrike">
                <a:solidFill>
                  <a:srgbClr val="000000"/>
                </a:solidFill>
                <a:latin typeface="Avenir LT Std"/>
                <a:ea typeface="Avenir LT Std"/>
              </a:rPr>
              <a:t>Router React</a:t>
            </a:r>
            <a:endParaRPr b="0" lang="en-US" sz="3600" spc="-1" strike="noStrike">
              <a:latin typeface="Arial"/>
            </a:endParaRPr>
          </a:p>
        </p:txBody>
      </p:sp>
      <p:pic>
        <p:nvPicPr>
          <p:cNvPr id="552" name="Picture 5" descr=""/>
          <p:cNvPicPr/>
          <p:nvPr/>
        </p:nvPicPr>
        <p:blipFill>
          <a:blip r:embed="rId1"/>
          <a:stretch/>
        </p:blipFill>
        <p:spPr>
          <a:xfrm>
            <a:off x="194040" y="177120"/>
            <a:ext cx="1776240" cy="586440"/>
          </a:xfrm>
          <a:prstGeom prst="rect">
            <a:avLst/>
          </a:prstGeom>
          <a:ln w="0">
            <a:noFill/>
          </a:ln>
        </p:spPr>
      </p:pic>
      <p:sp>
        <p:nvSpPr>
          <p:cNvPr id="553"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54"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5193D343-2844-42C5-9DDA-EC8848DCDB75}"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55" name="Subtitle 2"/>
          <p:cNvSpPr/>
          <p:nvPr/>
        </p:nvSpPr>
        <p:spPr>
          <a:xfrm>
            <a:off x="192240" y="1967760"/>
            <a:ext cx="11793600" cy="30189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3600" spc="-1" strike="noStrike">
                <a:solidFill>
                  <a:srgbClr val="000000"/>
                </a:solidFill>
                <a:latin typeface="Avenir"/>
                <a:ea typeface="Avenir LT Std"/>
              </a:rPr>
              <a:t>Les Routers</a:t>
            </a:r>
            <a:endParaRPr b="0" lang="en-US" sz="3600" spc="-1" strike="noStrike">
              <a:latin typeface="Arial"/>
            </a:endParaRPr>
          </a:p>
          <a:p>
            <a:pPr algn="ctr">
              <a:lnSpc>
                <a:spcPct val="90000"/>
              </a:lnSpc>
              <a:spcBef>
                <a:spcPts val="998"/>
              </a:spcBef>
              <a:tabLst>
                <a:tab algn="l" pos="0"/>
              </a:tabLst>
            </a:pPr>
            <a:r>
              <a:rPr b="1" lang="fr-FR" sz="3600" spc="-1" strike="noStrike">
                <a:solidFill>
                  <a:srgbClr val="000000"/>
                </a:solidFill>
                <a:latin typeface="Avenir"/>
                <a:ea typeface="Avenir LT Std"/>
              </a:rPr>
              <a:t>HashRouter</a:t>
            </a:r>
            <a:endParaRPr b="0" lang="en-US" sz="3600" spc="-1" strike="noStrike">
              <a:latin typeface="Arial"/>
            </a:endParaRPr>
          </a:p>
          <a:p>
            <a:pPr algn="ctr">
              <a:lnSpc>
                <a:spcPct val="90000"/>
              </a:lnSpc>
              <a:spcBef>
                <a:spcPts val="998"/>
              </a:spcBef>
              <a:tabLst>
                <a:tab algn="l" pos="0"/>
              </a:tabLst>
            </a:pPr>
            <a:r>
              <a:rPr b="1" lang="fr-FR" sz="3600" spc="-1" strike="noStrike">
                <a:solidFill>
                  <a:srgbClr val="000000"/>
                </a:solidFill>
                <a:latin typeface="Avenir"/>
                <a:ea typeface="Avenir LT Std"/>
              </a:rPr>
              <a:t>BrowserRouter</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Router React</a:t>
            </a:r>
            <a:endParaRPr b="0" lang="en-US" sz="2500" spc="-1" strike="noStrike">
              <a:latin typeface="Arial"/>
            </a:endParaRPr>
          </a:p>
        </p:txBody>
      </p:sp>
      <p:sp>
        <p:nvSpPr>
          <p:cNvPr id="557"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Les router React</a:t>
            </a:r>
            <a:endParaRPr b="0" lang="en-US" sz="2800" spc="-1" strike="noStrike">
              <a:latin typeface="Arial"/>
            </a:endParaRPr>
          </a:p>
        </p:txBody>
      </p:sp>
      <p:pic>
        <p:nvPicPr>
          <p:cNvPr id="558" name="Picture 10" descr=""/>
          <p:cNvPicPr/>
          <p:nvPr/>
        </p:nvPicPr>
        <p:blipFill>
          <a:blip r:embed="rId1"/>
          <a:stretch/>
        </p:blipFill>
        <p:spPr>
          <a:xfrm>
            <a:off x="194040" y="177120"/>
            <a:ext cx="1776240" cy="586440"/>
          </a:xfrm>
          <a:prstGeom prst="rect">
            <a:avLst/>
          </a:prstGeom>
          <a:ln w="0">
            <a:noFill/>
          </a:ln>
        </p:spPr>
      </p:pic>
      <p:sp>
        <p:nvSpPr>
          <p:cNvPr id="559" name="Straight Connector 4"/>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60"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3DB91DA1-E265-4C10-9EE9-55F3ECEB66B6}"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61" name="Rectangle 51"/>
          <p:cNvSpPr/>
          <p:nvPr/>
        </p:nvSpPr>
        <p:spPr>
          <a:xfrm>
            <a:off x="228600" y="1873080"/>
            <a:ext cx="3428280" cy="18280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600" spc="-21" strike="noStrike">
                <a:solidFill>
                  <a:srgbClr val="292929"/>
                </a:solidFill>
                <a:latin typeface="Avenir"/>
                <a:ea typeface="FreeMono"/>
              </a:rPr>
              <a:t>MemoryRouter :</a:t>
            </a:r>
            <a:endParaRPr b="0" lang="en-US" sz="1600" spc="-1" strike="noStrike">
              <a:latin typeface="Arial"/>
            </a:endParaRPr>
          </a:p>
          <a:p>
            <a:pPr>
              <a:lnSpc>
                <a:spcPct val="100000"/>
              </a:lnSpc>
            </a:pPr>
            <a:r>
              <a:rPr b="0" lang="fr-FR" sz="1600" spc="-21" strike="noStrike">
                <a:solidFill>
                  <a:srgbClr val="292929"/>
                </a:solidFill>
                <a:latin typeface="Avenir"/>
                <a:ea typeface="FreeMono"/>
              </a:rPr>
              <a:t>Ne change pas l'URL dans votre navigateur </a:t>
            </a:r>
            <a:endParaRPr b="0" lang="en-US" sz="1600" spc="-1" strike="noStrike">
              <a:latin typeface="Arial"/>
            </a:endParaRPr>
          </a:p>
          <a:p>
            <a:pPr>
              <a:lnSpc>
                <a:spcPct val="100000"/>
              </a:lnSpc>
            </a:pPr>
            <a:r>
              <a:rPr b="0" lang="fr-FR" sz="1600" spc="-21" strike="noStrike">
                <a:solidFill>
                  <a:srgbClr val="292929"/>
                </a:solidFill>
                <a:latin typeface="Avenir"/>
                <a:ea typeface="FreeMono"/>
              </a:rPr>
              <a:t>Conserve les changements d'URL en mémoire RAM </a:t>
            </a:r>
            <a:endParaRPr b="0" lang="en-US" sz="1600" spc="-1" strike="noStrike">
              <a:latin typeface="Arial"/>
            </a:endParaRPr>
          </a:p>
          <a:p>
            <a:pPr>
              <a:lnSpc>
                <a:spcPct val="100000"/>
              </a:lnSpc>
            </a:pPr>
            <a:r>
              <a:rPr b="0" lang="fr-FR" sz="1600" spc="-21" strike="noStrike">
                <a:solidFill>
                  <a:srgbClr val="292929"/>
                </a:solidFill>
                <a:latin typeface="Avenir"/>
                <a:ea typeface="FreeMono"/>
              </a:rPr>
              <a:t>Pour environnements de test</a:t>
            </a:r>
            <a:endParaRPr b="0" lang="en-US" sz="1600" spc="-1" strike="noStrike">
              <a:latin typeface="Arial"/>
            </a:endParaRPr>
          </a:p>
          <a:p>
            <a:pPr>
              <a:lnSpc>
                <a:spcPct val="100000"/>
              </a:lnSpc>
            </a:pPr>
            <a:r>
              <a:rPr b="0" lang="fr-FR" sz="1600" spc="-21" strike="noStrike">
                <a:solidFill>
                  <a:srgbClr val="292929"/>
                </a:solidFill>
                <a:latin typeface="Avenir"/>
                <a:ea typeface="FreeMono"/>
              </a:rPr>
              <a:t>Pas d'historique. </a:t>
            </a:r>
            <a:endParaRPr b="0" lang="en-US" sz="1600" spc="-1" strike="noStrike">
              <a:latin typeface="Arial"/>
            </a:endParaRPr>
          </a:p>
        </p:txBody>
      </p:sp>
      <p:sp>
        <p:nvSpPr>
          <p:cNvPr id="562" name="Rectangle 2"/>
          <p:cNvSpPr/>
          <p:nvPr/>
        </p:nvSpPr>
        <p:spPr>
          <a:xfrm>
            <a:off x="3767400" y="1708200"/>
            <a:ext cx="4690080" cy="42976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600" spc="-21" strike="noStrike">
                <a:solidFill>
                  <a:srgbClr val="292929"/>
                </a:solidFill>
                <a:latin typeface="Avenir"/>
                <a:ea typeface="FreeMono"/>
              </a:rPr>
              <a:t>HashRouter:</a:t>
            </a:r>
            <a:endParaRPr b="0" lang="en-US" sz="1600" spc="-1" strike="noStrike">
              <a:latin typeface="Arial"/>
            </a:endParaRPr>
          </a:p>
          <a:p>
            <a:pPr>
              <a:lnSpc>
                <a:spcPct val="100000"/>
              </a:lnSpc>
            </a:pPr>
            <a:r>
              <a:rPr b="0" lang="fr-FR" sz="1600" spc="-21" strike="noStrike">
                <a:solidFill>
                  <a:srgbClr val="292929"/>
                </a:solidFill>
                <a:latin typeface="Avenir"/>
                <a:ea typeface="FreeMono"/>
              </a:rPr>
              <a:t>Utilise le «hash routing »  côté client. </a:t>
            </a:r>
            <a:endParaRPr b="0" lang="en-US" sz="1600" spc="-1" strike="noStrike">
              <a:latin typeface="Arial"/>
            </a:endParaRPr>
          </a:p>
          <a:p>
            <a:pPr>
              <a:lnSpc>
                <a:spcPct val="100000"/>
              </a:lnSpc>
            </a:pPr>
            <a:r>
              <a:rPr b="0" lang="fr-FR" sz="1600" spc="-21" strike="noStrike">
                <a:solidFill>
                  <a:srgbClr val="292929"/>
                </a:solidFill>
                <a:latin typeface="Avenir"/>
                <a:ea typeface="FreeMono"/>
              </a:rPr>
              <a:t>Chaque fois qu'une nouvelle route est rendue, elle met à jour l'URL du navigateur avec des routes de hachage.</a:t>
            </a:r>
            <a:endParaRPr b="0" lang="en-US" sz="1600" spc="-1" strike="noStrike">
              <a:latin typeface="Arial"/>
            </a:endParaRPr>
          </a:p>
          <a:p>
            <a:pPr>
              <a:lnSpc>
                <a:spcPct val="100000"/>
              </a:lnSpc>
            </a:pPr>
            <a:r>
              <a:rPr b="0" lang="fr-FR" sz="1600" spc="-21" strike="noStrike">
                <a:solidFill>
                  <a:srgbClr val="292929"/>
                </a:solidFill>
                <a:latin typeface="Avenir"/>
                <a:ea typeface="FreeMono"/>
              </a:rPr>
              <a:t>Hachage de l'URL pas gérée par le serveur.</a:t>
            </a:r>
            <a:endParaRPr b="0" lang="en-US" sz="1600" spc="-1" strike="noStrike">
              <a:latin typeface="Arial"/>
            </a:endParaRPr>
          </a:p>
          <a:p>
            <a:pPr>
              <a:lnSpc>
                <a:spcPct val="100000"/>
              </a:lnSpc>
            </a:pPr>
            <a:r>
              <a:rPr b="0" lang="fr-FR" sz="1600" spc="-21" strike="noStrike">
                <a:solidFill>
                  <a:srgbClr val="292929"/>
                </a:solidFill>
                <a:latin typeface="Avenir"/>
                <a:ea typeface="FreeMono"/>
              </a:rPr>
              <a:t>La valeur de hachage sera gérée par le routeur React. </a:t>
            </a:r>
            <a:endParaRPr b="0" lang="en-US" sz="1600" spc="-1" strike="noStrike">
              <a:latin typeface="Arial"/>
            </a:endParaRPr>
          </a:p>
          <a:p>
            <a:pPr>
              <a:lnSpc>
                <a:spcPct val="100000"/>
              </a:lnSpc>
            </a:pPr>
            <a:r>
              <a:rPr b="0" lang="fr-FR" sz="1600" spc="-21" strike="noStrike">
                <a:solidFill>
                  <a:srgbClr val="292929"/>
                </a:solidFill>
                <a:latin typeface="Avenir"/>
                <a:ea typeface="FreeMono"/>
              </a:rPr>
              <a:t>Prendre en charge les navigateurs hérités*.</a:t>
            </a:r>
            <a:endParaRPr b="0" lang="en-US" sz="1600" spc="-1" strike="noStrike">
              <a:latin typeface="Arial"/>
            </a:endParaRPr>
          </a:p>
          <a:p>
            <a:pPr>
              <a:lnSpc>
                <a:spcPct val="100000"/>
              </a:lnSpc>
            </a:pPr>
            <a:r>
              <a:rPr b="0" lang="fr-FR" sz="1600" spc="-21" strike="noStrike">
                <a:solidFill>
                  <a:srgbClr val="292929"/>
                </a:solidFill>
                <a:latin typeface="Avenir"/>
                <a:ea typeface="FreeMono"/>
              </a:rPr>
              <a:t>Aucune configuration dans le serveur.</a:t>
            </a:r>
            <a:endParaRPr b="0" lang="en-US" sz="1600" spc="-1" strike="noStrike">
              <a:latin typeface="Arial"/>
            </a:endParaRPr>
          </a:p>
          <a:p>
            <a:pPr>
              <a:lnSpc>
                <a:spcPct val="100000"/>
              </a:lnSpc>
            </a:pPr>
            <a:r>
              <a:rPr b="0" lang="fr-FR" sz="1600" spc="-21" strike="noStrike">
                <a:solidFill>
                  <a:srgbClr val="292929"/>
                </a:solidFill>
                <a:latin typeface="Avenir"/>
                <a:ea typeface="FreeMono"/>
              </a:rPr>
              <a:t>Pas recommandé par l'équipe  React.</a:t>
            </a:r>
            <a:endParaRPr b="0" lang="en-US" sz="1600" spc="-1" strike="noStrike">
              <a:latin typeface="Arial"/>
            </a:endParaRPr>
          </a:p>
        </p:txBody>
      </p:sp>
      <p:sp>
        <p:nvSpPr>
          <p:cNvPr id="563" name="Rectangle 52"/>
          <p:cNvSpPr/>
          <p:nvPr/>
        </p:nvSpPr>
        <p:spPr>
          <a:xfrm>
            <a:off x="8458200" y="1720800"/>
            <a:ext cx="3656880" cy="42976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600" spc="-21" strike="noStrike">
                <a:solidFill>
                  <a:srgbClr val="292929"/>
                </a:solidFill>
                <a:latin typeface="Avenir"/>
                <a:ea typeface="FreeMono"/>
              </a:rPr>
              <a:t>BrowserRouter:</a:t>
            </a:r>
            <a:endParaRPr b="0" lang="en-US" sz="1600" spc="-1" strike="noStrike">
              <a:latin typeface="Arial"/>
            </a:endParaRPr>
          </a:p>
          <a:p>
            <a:pPr>
              <a:lnSpc>
                <a:spcPct val="100000"/>
              </a:lnSpc>
            </a:pPr>
            <a:r>
              <a:rPr b="0" lang="fr-FR" sz="1600" spc="-21" strike="noStrike">
                <a:solidFill>
                  <a:srgbClr val="292929"/>
                </a:solidFill>
                <a:latin typeface="Avenir"/>
                <a:ea typeface="FreeMono"/>
              </a:rPr>
              <a:t>Basé sur HTML pushState AP</a:t>
            </a:r>
            <a:endParaRPr b="0" lang="en-US" sz="1600" spc="-1" strike="noStrike">
              <a:latin typeface="Arial"/>
            </a:endParaRPr>
          </a:p>
          <a:p>
            <a:pPr>
              <a:lnSpc>
                <a:spcPct val="100000"/>
              </a:lnSpc>
            </a:pPr>
            <a:r>
              <a:rPr b="0" lang="fr-FR" sz="1600" spc="-21" strike="noStrike">
                <a:solidFill>
                  <a:srgbClr val="292929"/>
                </a:solidFill>
                <a:latin typeface="Avenir"/>
                <a:ea typeface="FreeMono"/>
              </a:rPr>
              <a:t>fonctionne comme une URL normale  Serveur gère toute l'URL de la requête. BrowserRouter s'occupe du routage de la page concernée.</a:t>
            </a:r>
            <a:endParaRPr b="0" lang="en-US" sz="1600" spc="-1" strike="noStrike">
              <a:latin typeface="Arial"/>
            </a:endParaRPr>
          </a:p>
          <a:p>
            <a:pPr>
              <a:lnSpc>
                <a:spcPct val="100000"/>
              </a:lnSpc>
            </a:pPr>
            <a:r>
              <a:rPr b="0" lang="fr-FR" sz="1600" spc="-21" strike="noStrike">
                <a:solidFill>
                  <a:srgbClr val="292929"/>
                </a:solidFill>
                <a:latin typeface="Avenir"/>
                <a:ea typeface="FreeMono"/>
              </a:rPr>
              <a:t>forceRefresh pour prendre en charge les navigateurs hérités*.</a:t>
            </a:r>
            <a:endParaRPr b="0" lang="en-US" sz="1600" spc="-1" strike="noStrike">
              <a:latin typeface="Arial"/>
            </a:endParaRPr>
          </a:p>
        </p:txBody>
      </p:sp>
      <p:sp>
        <p:nvSpPr>
          <p:cNvPr id="564" name=""/>
          <p:cNvSpPr/>
          <p:nvPr/>
        </p:nvSpPr>
        <p:spPr>
          <a:xfrm>
            <a:off x="155880" y="6006600"/>
            <a:ext cx="4571280" cy="644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600" spc="-21" strike="noStrike">
                <a:solidFill>
                  <a:srgbClr val="292929"/>
                </a:solidFill>
                <a:latin typeface="Avenir"/>
                <a:ea typeface="FreeMono"/>
              </a:rPr>
              <a:t>Navigateurs hérités : Ne prenant pas en charge HTML pushState API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Router React</a:t>
            </a:r>
            <a:endParaRPr b="0" lang="en-US" sz="2500" spc="-1" strike="noStrike">
              <a:latin typeface="Arial"/>
            </a:endParaRPr>
          </a:p>
        </p:txBody>
      </p:sp>
      <p:sp>
        <p:nvSpPr>
          <p:cNvPr id="566" name="PlaceHolder 2"/>
          <p:cNvSpPr>
            <a:spLocks noGrp="1"/>
          </p:cNvSpPr>
          <p:nvPr>
            <p:ph type="subTitle"/>
          </p:nvPr>
        </p:nvSpPr>
        <p:spPr>
          <a:xfrm>
            <a:off x="182952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HashRouter</a:t>
            </a:r>
            <a:endParaRPr b="0" lang="en-US" sz="2800" spc="-1" strike="noStrike">
              <a:latin typeface="Arial"/>
            </a:endParaRPr>
          </a:p>
        </p:txBody>
      </p:sp>
      <p:pic>
        <p:nvPicPr>
          <p:cNvPr id="567" name="Picture 11" descr=""/>
          <p:cNvPicPr/>
          <p:nvPr/>
        </p:nvPicPr>
        <p:blipFill>
          <a:blip r:embed="rId1"/>
          <a:stretch/>
        </p:blipFill>
        <p:spPr>
          <a:xfrm>
            <a:off x="194040" y="177120"/>
            <a:ext cx="1776240" cy="586440"/>
          </a:xfrm>
          <a:prstGeom prst="rect">
            <a:avLst/>
          </a:prstGeom>
          <a:ln w="0">
            <a:noFill/>
          </a:ln>
        </p:spPr>
      </p:pic>
      <p:sp>
        <p:nvSpPr>
          <p:cNvPr id="568" name="Straight Connector 5"/>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6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E247B2D8-825C-40F4-A68A-EC6EB7995159}"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70" name="Rectangle 53"/>
          <p:cNvSpPr/>
          <p:nvPr/>
        </p:nvSpPr>
        <p:spPr>
          <a:xfrm>
            <a:off x="338400" y="1708200"/>
            <a:ext cx="5147280" cy="49204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600" spc="-21" strike="noStrike">
                <a:solidFill>
                  <a:srgbClr val="292929"/>
                </a:solidFill>
                <a:latin typeface="Avenir"/>
                <a:ea typeface="FreeMono"/>
              </a:rPr>
              <a:t>import React from 'react';</a:t>
            </a:r>
            <a:endParaRPr b="0" lang="en-US" sz="1600" spc="-1" strike="noStrike">
              <a:latin typeface="Arial"/>
            </a:endParaRPr>
          </a:p>
          <a:p>
            <a:pPr>
              <a:lnSpc>
                <a:spcPct val="100000"/>
              </a:lnSpc>
            </a:pPr>
            <a:r>
              <a:rPr b="0" lang="fr-FR" sz="1600" spc="-21" strike="noStrike">
                <a:solidFill>
                  <a:srgbClr val="292929"/>
                </a:solidFill>
                <a:latin typeface="Avenir"/>
                <a:ea typeface="FreeMono"/>
              </a:rPr>
              <a:t>import { HashRouter, Route } from 'react-router-dom';</a:t>
            </a:r>
            <a:endParaRPr b="0" lang="en-US" sz="1600" spc="-1" strike="noStrike">
              <a:latin typeface="Arial"/>
            </a:endParaRPr>
          </a:p>
          <a:p>
            <a:pPr>
              <a:lnSpc>
                <a:spcPct val="100000"/>
              </a:lnSpc>
            </a:pPr>
            <a:r>
              <a:rPr b="0" lang="fr-FR" sz="1600" spc="-21" strike="noStrike">
                <a:solidFill>
                  <a:srgbClr val="292929"/>
                </a:solidFill>
                <a:latin typeface="Avenir"/>
                <a:ea typeface="FreeMono"/>
              </a:rPr>
              <a:t>import Posts from './Pages/Posts';</a:t>
            </a:r>
            <a:endParaRPr b="0" lang="en-US" sz="1600" spc="-1" strike="noStrike">
              <a:latin typeface="Arial"/>
            </a:endParaRPr>
          </a:p>
          <a:p>
            <a:pPr>
              <a:lnSpc>
                <a:spcPct val="100000"/>
              </a:lnSpc>
            </a:pPr>
            <a:r>
              <a:rPr b="0" lang="fr-FR" sz="1600" spc="-21" strike="noStrike">
                <a:solidFill>
                  <a:srgbClr val="292929"/>
                </a:solidFill>
                <a:latin typeface="Avenir"/>
                <a:ea typeface="FreeMono"/>
              </a:rPr>
              <a:t>import LandingPage from './Pages/LandingPage';</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endParaRPr b="0" lang="en-US" sz="1600" spc="-1" strike="noStrike">
              <a:latin typeface="Arial"/>
            </a:endParaRPr>
          </a:p>
          <a:p>
            <a:pPr>
              <a:lnSpc>
                <a:spcPct val="100000"/>
              </a:lnSpc>
            </a:pPr>
            <a:r>
              <a:rPr b="0" lang="fr-FR" sz="1600" spc="-21" strike="noStrike">
                <a:solidFill>
                  <a:srgbClr val="292929"/>
                </a:solidFill>
                <a:latin typeface="Avenir"/>
                <a:ea typeface="FreeMono"/>
              </a:rPr>
              <a:t>export const App = () =&gt; (</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&lt;HashRouter&gt;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&lt;Route</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exact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path='/'</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component={LandingPage}</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/&gt;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&lt;Route</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exact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path='/posts'</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component={Posts}</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/&gt;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&lt;/HashRouter&gt;</a:t>
            </a:r>
            <a:endParaRPr b="0" lang="en-US" sz="1600" spc="-1" strike="noStrike">
              <a:latin typeface="Arial"/>
            </a:endParaRPr>
          </a:p>
          <a:p>
            <a:pPr>
              <a:lnSpc>
                <a:spcPct val="100000"/>
              </a:lnSpc>
            </a:pPr>
            <a:r>
              <a:rPr b="0" lang="fr-FR" sz="1600" spc="-21" strike="noStrike">
                <a:solidFill>
                  <a:srgbClr val="292929"/>
                </a:solidFill>
                <a:latin typeface="Avenir"/>
                <a:ea typeface="FreeMono"/>
              </a:rPr>
              <a:t>)</a:t>
            </a:r>
            <a:endParaRPr b="0" lang="en-US" sz="1600" spc="-1" strike="noStrike">
              <a:latin typeface="Arial"/>
            </a:endParaRPr>
          </a:p>
        </p:txBody>
      </p:sp>
      <p:sp>
        <p:nvSpPr>
          <p:cNvPr id="571" name="Rectangle 5"/>
          <p:cNvSpPr/>
          <p:nvPr/>
        </p:nvSpPr>
        <p:spPr>
          <a:xfrm>
            <a:off x="6053400" y="1708200"/>
            <a:ext cx="5147280" cy="49204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600" spc="-21" strike="noStrike">
                <a:solidFill>
                  <a:srgbClr val="292929"/>
                </a:solidFill>
                <a:latin typeface="Avenir"/>
                <a:ea typeface="FreeMono"/>
              </a:rPr>
              <a:t>Output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fr-FR" sz="1600" spc="-21" strike="noStrike" u="sng">
                <a:solidFill>
                  <a:srgbClr val="0000ff"/>
                </a:solidFill>
                <a:uFillTx/>
                <a:latin typeface="Avenir"/>
                <a:ea typeface="FreeMono"/>
                <a:hlinkClick r:id="rId2"/>
              </a:rPr>
              <a:t>http://localhost:3000/#/</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fr-FR" sz="1600" spc="-21" strike="noStrike">
                <a:solidFill>
                  <a:srgbClr val="292929"/>
                </a:solidFill>
                <a:latin typeface="Avenir"/>
                <a:ea typeface="FreeMono"/>
              </a:rPr>
              <a:t>http://localhost:3000/#/posts</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Router React</a:t>
            </a:r>
            <a:endParaRPr b="0" lang="en-US" sz="2500" spc="-1" strike="noStrike">
              <a:latin typeface="Arial"/>
            </a:endParaRPr>
          </a:p>
        </p:txBody>
      </p:sp>
      <p:sp>
        <p:nvSpPr>
          <p:cNvPr id="573" name="PlaceHolder 2"/>
          <p:cNvSpPr>
            <a:spLocks noGrp="1"/>
          </p:cNvSpPr>
          <p:nvPr>
            <p:ph type="subTitle"/>
          </p:nvPr>
        </p:nvSpPr>
        <p:spPr>
          <a:xfrm>
            <a:off x="182952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BrowserRouter</a:t>
            </a:r>
            <a:endParaRPr b="0" lang="en-US" sz="2800" spc="-1" strike="noStrike">
              <a:latin typeface="Arial"/>
            </a:endParaRPr>
          </a:p>
        </p:txBody>
      </p:sp>
      <p:pic>
        <p:nvPicPr>
          <p:cNvPr id="574" name="Picture 12" descr=""/>
          <p:cNvPicPr/>
          <p:nvPr/>
        </p:nvPicPr>
        <p:blipFill>
          <a:blip r:embed="rId1"/>
          <a:stretch/>
        </p:blipFill>
        <p:spPr>
          <a:xfrm>
            <a:off x="194040" y="177120"/>
            <a:ext cx="1776240" cy="586440"/>
          </a:xfrm>
          <a:prstGeom prst="rect">
            <a:avLst/>
          </a:prstGeom>
          <a:ln w="0">
            <a:noFill/>
          </a:ln>
        </p:spPr>
      </p:pic>
      <p:sp>
        <p:nvSpPr>
          <p:cNvPr id="575" name="Straight Connector 10"/>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76"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3AD02A47-1A04-4FAE-A1E6-965597A246A3}"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77" name="Rectangle 54"/>
          <p:cNvSpPr/>
          <p:nvPr/>
        </p:nvSpPr>
        <p:spPr>
          <a:xfrm>
            <a:off x="338400" y="1708200"/>
            <a:ext cx="5833080" cy="53776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export const App = () =&gt; (</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&lt;BrowserRouter&gt;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&lt;Route</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exact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path='/'</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component={Home}</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/&gt;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&lt;Route</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exact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path='/posts'</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component={Posts}</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/&gt;</a:t>
            </a:r>
            <a:endParaRPr b="0" lang="en-US" sz="1600" spc="-1" strike="noStrike">
              <a:latin typeface="Arial"/>
            </a:endParaRPr>
          </a:p>
          <a:p>
            <a:pPr>
              <a:lnSpc>
                <a:spcPct val="100000"/>
              </a:lnSpc>
            </a:pPr>
            <a:r>
              <a:rPr b="0" lang="fr-FR" sz="1600" spc="-21" strike="noStrike">
                <a:solidFill>
                  <a:srgbClr val="292929"/>
                </a:solidFill>
                <a:latin typeface="Avenir"/>
                <a:ea typeface="FreeMono"/>
              </a:rPr>
              <a:t>  </a:t>
            </a:r>
            <a:r>
              <a:rPr b="0" lang="fr-FR" sz="1600" spc="-21" strike="noStrike">
                <a:solidFill>
                  <a:srgbClr val="292929"/>
                </a:solidFill>
                <a:latin typeface="Avenir"/>
                <a:ea typeface="FreeMono"/>
              </a:rPr>
              <a:t>&lt;/BrowserRouter&gt;</a:t>
            </a:r>
            <a:endParaRPr b="0" lang="en-US" sz="1600" spc="-1" strike="noStrike">
              <a:latin typeface="Arial"/>
            </a:endParaRPr>
          </a:p>
          <a:p>
            <a:pPr>
              <a:lnSpc>
                <a:spcPct val="100000"/>
              </a:lnSpc>
            </a:pPr>
            <a:r>
              <a:rPr b="0" lang="fr-FR" sz="1600" spc="-21" strike="noStrike">
                <a:solidFill>
                  <a:srgbClr val="292929"/>
                </a:solidFill>
                <a:latin typeface="Avenir"/>
                <a:ea typeface="FreeMono"/>
              </a:rPr>
              <a:t>)</a:t>
            </a:r>
            <a:endParaRPr b="0" lang="en-US" sz="1600" spc="-1" strike="noStrike">
              <a:latin typeface="Arial"/>
            </a:endParaRPr>
          </a:p>
        </p:txBody>
      </p:sp>
      <p:sp>
        <p:nvSpPr>
          <p:cNvPr id="578" name="Rectangle 55"/>
          <p:cNvSpPr/>
          <p:nvPr/>
        </p:nvSpPr>
        <p:spPr>
          <a:xfrm>
            <a:off x="6053400" y="1708200"/>
            <a:ext cx="5147280" cy="49204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600" spc="-21" strike="noStrike">
                <a:solidFill>
                  <a:srgbClr val="292929"/>
                </a:solidFill>
                <a:latin typeface="Avenir"/>
                <a:ea typeface="FreeMono"/>
              </a:rPr>
              <a:t>Output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fr-FR" sz="1600" spc="-21" strike="noStrike" u="sng">
                <a:solidFill>
                  <a:srgbClr val="0000ff"/>
                </a:solidFill>
                <a:uFillTx/>
                <a:latin typeface="Avenir"/>
                <a:ea typeface="FreeMono"/>
                <a:hlinkClick r:id="rId2"/>
              </a:rPr>
              <a:t>http://localhost:3000/</a:t>
            </a:r>
            <a:endParaRPr b="0" lang="en-US" sz="1600" spc="-1" strike="noStrike">
              <a:latin typeface="Arial"/>
            </a:endParaRPr>
          </a:p>
          <a:p>
            <a:pPr>
              <a:lnSpc>
                <a:spcPct val="100000"/>
              </a:lnSpc>
            </a:pPr>
            <a:r>
              <a:rPr b="0" lang="fr-FR" sz="1600" spc="-21" strike="noStrike">
                <a:solidFill>
                  <a:srgbClr val="292929"/>
                </a:solidFill>
                <a:latin typeface="Avenir"/>
                <a:ea typeface="FreeMono"/>
              </a:rPr>
              <a:t>http://localhost:3000/posts</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580"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3600" spc="-1" strike="noStrike">
                <a:solidFill>
                  <a:srgbClr val="000000"/>
                </a:solidFill>
                <a:latin typeface="Avenir LT Std"/>
                <a:ea typeface="Avenir LT Std"/>
              </a:rPr>
              <a:t>React + Redux = Flux</a:t>
            </a:r>
            <a:endParaRPr b="0" lang="en-US" sz="3600" spc="-1" strike="noStrike">
              <a:latin typeface="Arial"/>
            </a:endParaRPr>
          </a:p>
        </p:txBody>
      </p:sp>
      <p:pic>
        <p:nvPicPr>
          <p:cNvPr id="581" name="Picture 7" descr=""/>
          <p:cNvPicPr/>
          <p:nvPr/>
        </p:nvPicPr>
        <p:blipFill>
          <a:blip r:embed="rId1"/>
          <a:stretch/>
        </p:blipFill>
        <p:spPr>
          <a:xfrm>
            <a:off x="194040" y="177120"/>
            <a:ext cx="1776240" cy="586440"/>
          </a:xfrm>
          <a:prstGeom prst="rect">
            <a:avLst/>
          </a:prstGeom>
          <a:ln w="0">
            <a:noFill/>
          </a:ln>
        </p:spPr>
      </p:pic>
      <p:sp>
        <p:nvSpPr>
          <p:cNvPr id="582" name="Straight Connector 3"/>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8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069A9E23-9258-48A9-B77C-BDC938F8EA8F}"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84" name="Subtitle 3"/>
          <p:cNvSpPr/>
          <p:nvPr/>
        </p:nvSpPr>
        <p:spPr>
          <a:xfrm>
            <a:off x="192240" y="1967760"/>
            <a:ext cx="11793600" cy="301896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Redux</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Le Store et les actions</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Création des "reducers" pour les Actions</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Utilisation avec React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React.js + Redux = Flux</a:t>
            </a:r>
            <a:endParaRPr b="0" lang="en-US" sz="2500" spc="-1" strike="noStrike">
              <a:latin typeface="Arial"/>
            </a:endParaRPr>
          </a:p>
        </p:txBody>
      </p:sp>
      <p:sp>
        <p:nvSpPr>
          <p:cNvPr id="586"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Redux</a:t>
            </a:r>
            <a:endParaRPr b="0" lang="en-US" sz="2800" spc="-1" strike="noStrike">
              <a:latin typeface="Arial"/>
            </a:endParaRPr>
          </a:p>
        </p:txBody>
      </p:sp>
      <p:pic>
        <p:nvPicPr>
          <p:cNvPr id="587" name="Picture 5" descr=""/>
          <p:cNvPicPr/>
          <p:nvPr/>
        </p:nvPicPr>
        <p:blipFill>
          <a:blip r:embed="rId1"/>
          <a:stretch/>
        </p:blipFill>
        <p:spPr>
          <a:xfrm>
            <a:off x="194040" y="177120"/>
            <a:ext cx="1776240" cy="586440"/>
          </a:xfrm>
          <a:prstGeom prst="rect">
            <a:avLst/>
          </a:prstGeom>
          <a:ln w="0">
            <a:noFill/>
          </a:ln>
        </p:spPr>
      </p:pic>
      <p:sp>
        <p:nvSpPr>
          <p:cNvPr id="58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8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FC8F92C5-C093-4177-A186-9D901C1C2CEE}"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90" name="Rectangle 8"/>
          <p:cNvSpPr/>
          <p:nvPr/>
        </p:nvSpPr>
        <p:spPr>
          <a:xfrm>
            <a:off x="6623640" y="1873800"/>
            <a:ext cx="5175000" cy="4300560"/>
          </a:xfrm>
          <a:prstGeom prst="rect">
            <a:avLst/>
          </a:prstGeom>
          <a:noFill/>
          <a:ln w="0">
            <a:noFill/>
          </a:ln>
        </p:spPr>
        <p:style>
          <a:lnRef idx="0"/>
          <a:fillRef idx="0"/>
          <a:effectRef idx="0"/>
          <a:fontRef idx="minor"/>
        </p:style>
      </p:sp>
      <p:sp>
        <p:nvSpPr>
          <p:cNvPr id="591" name="Rectangle 9"/>
          <p:cNvSpPr/>
          <p:nvPr/>
        </p:nvSpPr>
        <p:spPr>
          <a:xfrm>
            <a:off x="406080" y="1816560"/>
            <a:ext cx="11315880" cy="43729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800" spc="-1" strike="noStrike">
                <a:solidFill>
                  <a:srgbClr val="000000"/>
                </a:solidFill>
                <a:latin typeface="Avenir LT Std"/>
                <a:ea typeface="Avenir LT Std"/>
              </a:rPr>
              <a:t>Ex :  plusieurs composants partagent le même état mais qu'ils ne sont pas sur la même page</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2 solutions :</a:t>
            </a:r>
            <a:endParaRPr b="0" lang="en-US" sz="1800" spc="-1" strike="noStrike">
              <a:latin typeface="Arial"/>
            </a:endParaRPr>
          </a:p>
          <a:p>
            <a:pPr marL="239760" indent="-239760">
              <a:lnSpc>
                <a:spcPct val="150000"/>
              </a:lnSpc>
              <a:buClr>
                <a:srgbClr val="000000"/>
              </a:buClr>
              <a:buFont typeface="Arial"/>
              <a:buChar char="•"/>
            </a:pPr>
            <a:r>
              <a:rPr b="0" lang="fr-FR" sz="1800" spc="-1" strike="noStrike">
                <a:solidFill>
                  <a:srgbClr val="000000"/>
                </a:solidFill>
                <a:latin typeface="Avenir LT Std"/>
                <a:ea typeface="Avenir LT Std"/>
              </a:rPr>
              <a:t>Créer un composant parent aux 2 pages qui puisse stocker l'état</a:t>
            </a:r>
            <a:endParaRPr b="0" lang="en-US" sz="1800" spc="-1" strike="noStrike">
              <a:latin typeface="Arial"/>
            </a:endParaRPr>
          </a:p>
          <a:p>
            <a:pPr marL="239760" indent="-239760">
              <a:lnSpc>
                <a:spcPct val="150000"/>
              </a:lnSpc>
              <a:buClr>
                <a:srgbClr val="000000"/>
              </a:buClr>
              <a:buFont typeface="Arial"/>
              <a:buChar char="•"/>
            </a:pPr>
            <a:r>
              <a:rPr b="0" lang="fr-FR" sz="1800" spc="-1" strike="noStrike">
                <a:solidFill>
                  <a:srgbClr val="000000"/>
                </a:solidFill>
                <a:latin typeface="Avenir LT Std"/>
                <a:ea typeface="Avenir LT Std"/>
              </a:rPr>
              <a:t>Utiliser Redux</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Redux est une librairie JavaScript de gestion de machine d'état, permettant de stocker les états globaux de l'application. Tous les composants de l'application peuvent récupérer et modifier ces états.</a:t>
            </a:r>
            <a:endParaRPr b="0" lang="en-US" sz="1800" spc="-1" strike="noStrike">
              <a:latin typeface="Arial"/>
            </a:endParaRPr>
          </a:p>
          <a:p>
            <a:pPr>
              <a:lnSpc>
                <a:spcPct val="114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React.js + Redux = Flux</a:t>
            </a:r>
            <a:endParaRPr b="0" lang="en-US" sz="2500" spc="-1" strike="noStrike">
              <a:latin typeface="Arial"/>
            </a:endParaRPr>
          </a:p>
        </p:txBody>
      </p:sp>
      <p:sp>
        <p:nvSpPr>
          <p:cNvPr id="593"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Redux</a:t>
            </a:r>
            <a:endParaRPr b="0" lang="en-US" sz="2800" spc="-1" strike="noStrike">
              <a:latin typeface="Arial"/>
            </a:endParaRPr>
          </a:p>
        </p:txBody>
      </p:sp>
      <p:pic>
        <p:nvPicPr>
          <p:cNvPr id="594" name="Picture 5" descr=""/>
          <p:cNvPicPr/>
          <p:nvPr/>
        </p:nvPicPr>
        <p:blipFill>
          <a:blip r:embed="rId1"/>
          <a:stretch/>
        </p:blipFill>
        <p:spPr>
          <a:xfrm>
            <a:off x="194040" y="177120"/>
            <a:ext cx="1776240" cy="586440"/>
          </a:xfrm>
          <a:prstGeom prst="rect">
            <a:avLst/>
          </a:prstGeom>
          <a:ln w="0">
            <a:noFill/>
          </a:ln>
        </p:spPr>
      </p:pic>
      <p:sp>
        <p:nvSpPr>
          <p:cNvPr id="595"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596"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F38C426E-4B1F-4079-A540-AC4206BE8A7F}"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597" name="Rectangle 8"/>
          <p:cNvSpPr/>
          <p:nvPr/>
        </p:nvSpPr>
        <p:spPr>
          <a:xfrm>
            <a:off x="6623640" y="1873800"/>
            <a:ext cx="5175000" cy="4300560"/>
          </a:xfrm>
          <a:prstGeom prst="rect">
            <a:avLst/>
          </a:prstGeom>
          <a:noFill/>
          <a:ln w="0">
            <a:noFill/>
          </a:ln>
        </p:spPr>
        <p:style>
          <a:lnRef idx="0"/>
          <a:fillRef idx="0"/>
          <a:effectRef idx="0"/>
          <a:fontRef idx="minor"/>
        </p:style>
      </p:sp>
      <p:sp>
        <p:nvSpPr>
          <p:cNvPr id="598" name="Rectangle 9"/>
          <p:cNvSpPr/>
          <p:nvPr/>
        </p:nvSpPr>
        <p:spPr>
          <a:xfrm>
            <a:off x="406080" y="1816560"/>
            <a:ext cx="11315880" cy="43729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800" spc="-1" strike="noStrike">
                <a:solidFill>
                  <a:srgbClr val="000000"/>
                </a:solidFill>
                <a:latin typeface="Avenir LT Std"/>
                <a:ea typeface="Avenir LT Std"/>
              </a:rPr>
              <a:t>Les états sont immutable et ils ne peuvent être changé que par des "pure functions"</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Attention la machine d'état est initialiser à chaque premier chargement de page, ainsi si l'utilisateur fait un refresh de la page la machine d'état revient à son état initial (Single Page App). </a:t>
            </a:r>
            <a:br/>
            <a:br/>
            <a:r>
              <a:rPr b="0" lang="fr-FR" sz="1800" spc="-1" strike="noStrike">
                <a:solidFill>
                  <a:srgbClr val="000000"/>
                </a:solidFill>
                <a:latin typeface="Avenir LT Std"/>
                <a:ea typeface="Avenir LT Std"/>
              </a:rPr>
              <a:t>Peut être adapté pour faire de la persistance (sauvegarde d'état sur le storage ou dans app mobile)</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Single source of truth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React.js + Redux = Flux</a:t>
            </a:r>
            <a:endParaRPr b="0" lang="en-US" sz="2500" spc="-1" strike="noStrike">
              <a:latin typeface="Arial"/>
            </a:endParaRPr>
          </a:p>
        </p:txBody>
      </p:sp>
      <p:sp>
        <p:nvSpPr>
          <p:cNvPr id="600"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Provider &amp; Wrapper </a:t>
            </a:r>
            <a:endParaRPr b="0" lang="en-US" sz="2800" spc="-1" strike="noStrike">
              <a:latin typeface="Arial"/>
            </a:endParaRPr>
          </a:p>
        </p:txBody>
      </p:sp>
      <p:pic>
        <p:nvPicPr>
          <p:cNvPr id="601" name="Picture 5" descr=""/>
          <p:cNvPicPr/>
          <p:nvPr/>
        </p:nvPicPr>
        <p:blipFill>
          <a:blip r:embed="rId1"/>
          <a:stretch/>
        </p:blipFill>
        <p:spPr>
          <a:xfrm>
            <a:off x="194040" y="177120"/>
            <a:ext cx="1776240" cy="586440"/>
          </a:xfrm>
          <a:prstGeom prst="rect">
            <a:avLst/>
          </a:prstGeom>
          <a:ln w="0">
            <a:noFill/>
          </a:ln>
        </p:spPr>
      </p:pic>
      <p:sp>
        <p:nvSpPr>
          <p:cNvPr id="602"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0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EAD98A9C-F11A-4C68-B01D-06C70A8C2F91}"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604" name="Rectangle 8"/>
          <p:cNvSpPr/>
          <p:nvPr/>
        </p:nvSpPr>
        <p:spPr>
          <a:xfrm>
            <a:off x="6623640" y="1873800"/>
            <a:ext cx="5175000" cy="4300560"/>
          </a:xfrm>
          <a:prstGeom prst="rect">
            <a:avLst/>
          </a:prstGeom>
          <a:noFill/>
          <a:ln w="0">
            <a:noFill/>
          </a:ln>
        </p:spPr>
        <p:style>
          <a:lnRef idx="0"/>
          <a:fillRef idx="0"/>
          <a:effectRef idx="0"/>
          <a:fontRef idx="minor"/>
        </p:style>
      </p:sp>
      <p:sp>
        <p:nvSpPr>
          <p:cNvPr id="605" name="Rectangle 9"/>
          <p:cNvSpPr/>
          <p:nvPr/>
        </p:nvSpPr>
        <p:spPr>
          <a:xfrm>
            <a:off x="406080" y="1816560"/>
            <a:ext cx="11315880" cy="43729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800" spc="-1" strike="noStrike">
                <a:solidFill>
                  <a:srgbClr val="000000"/>
                </a:solidFill>
                <a:latin typeface="Avenir LT Std"/>
                <a:ea typeface="Avenir LT Std"/>
              </a:rPr>
              <a:t>Dans React tout est composant : pour pouvoir gérer des comportements globaux de l'application, on utilise des composants particuliers qui "englobent" l'application.</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Ex : React.StrictMode, Router</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Ces composants ne modifient pas la UI, seulement des states (donc des props)</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Pour recuperer les props implicitement pass</a:t>
            </a:r>
            <a:r>
              <a:rPr b="0" lang="fr-FR" sz="1800" spc="-1" strike="noStrike">
                <a:solidFill>
                  <a:srgbClr val="000000"/>
                </a:solidFill>
                <a:latin typeface="Avenir LT Std"/>
                <a:ea typeface="Avenir LT Std"/>
              </a:rPr>
              <a:t>	</a:t>
            </a:r>
            <a:r>
              <a:rPr b="0" lang="fr-FR" sz="1800" spc="-1" strike="noStrike">
                <a:solidFill>
                  <a:srgbClr val="000000"/>
                </a:solidFill>
                <a:latin typeface="Avenir LT Std"/>
                <a:ea typeface="Avenir LT Std"/>
              </a:rPr>
              <a:t>ée dans un enfant du  provider, o utilise un wrapper specifique :</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ex : withRouter(Header)</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a:t>
            </a:r>
            <a:endParaRPr b="0" lang="en-US" sz="1800" spc="-1" strike="noStrike">
              <a:latin typeface="Arial"/>
            </a:endParaRPr>
          </a:p>
          <a:p>
            <a:pPr>
              <a:lnSpc>
                <a:spcPct val="114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en-US" sz="2500" spc="-1" strike="noStrike">
                <a:solidFill>
                  <a:srgbClr val="595959"/>
                </a:solidFill>
                <a:latin typeface="Avenir LT Std"/>
                <a:ea typeface="Avenir LT Std"/>
              </a:rPr>
              <a:t>React.js + Redux = Flux</a:t>
            </a:r>
            <a:endParaRPr b="0" lang="en-US" sz="2500" spc="-1" strike="noStrike">
              <a:latin typeface="Arial"/>
            </a:endParaRPr>
          </a:p>
        </p:txBody>
      </p:sp>
      <p:sp>
        <p:nvSpPr>
          <p:cNvPr id="607"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en-US" sz="2800" spc="-1" strike="noStrike">
                <a:solidFill>
                  <a:srgbClr val="000000"/>
                </a:solidFill>
                <a:latin typeface="Avenir LT Std"/>
                <a:ea typeface="Avenir LT Std"/>
              </a:rPr>
              <a:t>Le Store et </a:t>
            </a:r>
            <a:r>
              <a:rPr b="1" lang="en-US" sz="2800" spc="-1" strike="noStrike">
                <a:solidFill>
                  <a:srgbClr val="000000"/>
                </a:solidFill>
                <a:latin typeface="Avenir LT Std"/>
                <a:ea typeface="Avenir LT Std"/>
              </a:rPr>
              <a:t>les Actions</a:t>
            </a:r>
            <a:endParaRPr b="0" lang="en-US" sz="2800" spc="-1" strike="noStrike">
              <a:latin typeface="Arial"/>
            </a:endParaRPr>
          </a:p>
        </p:txBody>
      </p:sp>
      <p:pic>
        <p:nvPicPr>
          <p:cNvPr id="608" name="Picture 5" descr=""/>
          <p:cNvPicPr/>
          <p:nvPr/>
        </p:nvPicPr>
        <p:blipFill>
          <a:blip r:embed="rId1"/>
          <a:stretch/>
        </p:blipFill>
        <p:spPr>
          <a:xfrm>
            <a:off x="194040" y="177120"/>
            <a:ext cx="1776240" cy="586440"/>
          </a:xfrm>
          <a:prstGeom prst="rect">
            <a:avLst/>
          </a:prstGeom>
          <a:ln w="0">
            <a:noFill/>
          </a:ln>
        </p:spPr>
      </p:pic>
      <p:sp>
        <p:nvSpPr>
          <p:cNvPr id="609"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10"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25A43796-7310-4722-A285-D864B09524C1}" type="slidenum">
              <a:rPr b="1" lang="en-US" sz="1200" spc="-1" strike="noStrike">
                <a:solidFill>
                  <a:srgbClr val="0d0d0d"/>
                </a:solidFill>
                <a:latin typeface="Arial"/>
                <a:ea typeface="Arial"/>
              </a:rPr>
              <a:t>8</a:t>
            </a:fld>
            <a:endParaRPr b="0" lang="en-US" sz="1200" spc="-1" strike="noStrike">
              <a:latin typeface="Times New Roman"/>
            </a:endParaRPr>
          </a:p>
        </p:txBody>
      </p:sp>
      <p:sp>
        <p:nvSpPr>
          <p:cNvPr id="611" name="Rectangle 8"/>
          <p:cNvSpPr/>
          <p:nvPr/>
        </p:nvSpPr>
        <p:spPr>
          <a:xfrm>
            <a:off x="6623640" y="1873800"/>
            <a:ext cx="5175000" cy="4300560"/>
          </a:xfrm>
          <a:prstGeom prst="rect">
            <a:avLst/>
          </a:prstGeom>
          <a:noFill/>
          <a:ln w="0">
            <a:noFill/>
          </a:ln>
        </p:spPr>
        <p:style>
          <a:lnRef idx="0"/>
          <a:fillRef idx="0"/>
          <a:effectRef idx="0"/>
          <a:fontRef idx="minor"/>
        </p:style>
      </p:sp>
      <p:sp>
        <p:nvSpPr>
          <p:cNvPr id="612" name="Rectangle 9"/>
          <p:cNvSpPr/>
          <p:nvPr/>
        </p:nvSpPr>
        <p:spPr>
          <a:xfrm>
            <a:off x="406080" y="1816560"/>
            <a:ext cx="11315880" cy="43729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800" spc="-1" strike="noStrike">
                <a:solidFill>
                  <a:srgbClr val="000000"/>
                </a:solidFill>
                <a:latin typeface="Avenir LT Std"/>
                <a:ea typeface="Avenir LT Std"/>
              </a:rPr>
              <a:t>Le store représente la machine d'état de l'application :</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a:t>
            </a:r>
            <a:r>
              <a:rPr b="0" lang="fr-FR" sz="1800" spc="-1" strike="noStrike">
                <a:solidFill>
                  <a:srgbClr val="000000"/>
                </a:solidFill>
                <a:latin typeface="Avenir LT Std"/>
                <a:ea typeface="Avenir LT Std"/>
              </a:rPr>
              <a:t>- il est initialisé avec des valeurs</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a:t>
            </a:r>
            <a:r>
              <a:rPr b="0" lang="fr-FR" sz="1800" spc="-1" strike="noStrike">
                <a:solidFill>
                  <a:srgbClr val="000000"/>
                </a:solidFill>
                <a:latin typeface="Avenir LT Std"/>
                <a:ea typeface="Avenir LT Std"/>
              </a:rPr>
              <a:t>- il détient la vérité à tout moment de la valeur des états</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Les actions représentent des fonctions liées à une seule action (d'édition) sur la machine d'état :</a:t>
            </a:r>
            <a:br/>
            <a:r>
              <a:rPr b="0" lang="fr-FR" sz="1800" spc="-1" strike="noStrike">
                <a:solidFill>
                  <a:srgbClr val="000000"/>
                </a:solidFill>
                <a:latin typeface="Avenir LT Std"/>
                <a:ea typeface="Avenir LT Std"/>
              </a:rPr>
              <a:t>  - elles sont composées :</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a:t>
            </a:r>
            <a:r>
              <a:rPr b="0" lang="fr-FR" sz="1800" spc="-1" strike="noStrike">
                <a:solidFill>
                  <a:srgbClr val="000000"/>
                </a:solidFill>
                <a:latin typeface="Avenir LT Std"/>
                <a:ea typeface="Avenir LT Std"/>
              </a:rPr>
              <a:t>- un type représentant une action sur la machine d'état</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a:t>
            </a:r>
            <a:r>
              <a:rPr b="0" lang="fr-FR" sz="1800" spc="-1" strike="noStrike">
                <a:solidFill>
                  <a:srgbClr val="000000"/>
                </a:solidFill>
                <a:latin typeface="Avenir LT Std"/>
                <a:ea typeface="Avenir LT Std"/>
              </a:rPr>
              <a:t>- une payload représentant la donnée de l'état modifié</a:t>
            </a:r>
            <a:endParaRPr b="0" lang="en-US" sz="1800" spc="-1" strike="noStrike">
              <a:latin typeface="Arial"/>
            </a:endParaRPr>
          </a:p>
          <a:p>
            <a:pPr>
              <a:lnSpc>
                <a:spcPct val="114000"/>
              </a:lnSpc>
            </a:pPr>
            <a:endParaRPr b="0" lang="en-US" sz="1800" spc="-1" strike="noStrike">
              <a:latin typeface="Arial"/>
            </a:endParaRPr>
          </a:p>
        </p:txBody>
      </p:sp>
      <p:sp>
        <p:nvSpPr>
          <p:cNvPr id="613" name="Rectangle 10"/>
          <p:cNvSpPr/>
          <p:nvPr/>
        </p:nvSpPr>
        <p:spPr>
          <a:xfrm>
            <a:off x="3265560" y="4646880"/>
            <a:ext cx="7660800" cy="19670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400" spc="-21" strike="noStrike">
                <a:solidFill>
                  <a:srgbClr val="292929"/>
                </a:solidFill>
                <a:latin typeface="FreeMono"/>
                <a:ea typeface="FreeMono"/>
              </a:rPr>
              <a:t>import { EDIT_GAME_HISTORY } from "./actionTypes";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21" strike="noStrike">
                <a:solidFill>
                  <a:srgbClr val="292929"/>
                </a:solidFill>
                <a:latin typeface="FreeMono"/>
                <a:ea typeface="FreeMono"/>
              </a:rPr>
              <a:t>export const editHistory = content =&gt; ({</a:t>
            </a:r>
            <a:endParaRPr b="0" lang="en-US" sz="1400" spc="-1" strike="noStrike">
              <a:latin typeface="Arial"/>
            </a:endParaRPr>
          </a:p>
          <a:p>
            <a:pPr>
              <a:lnSpc>
                <a:spcPct val="100000"/>
              </a:lnSpc>
            </a:pPr>
            <a:r>
              <a:rPr b="0" lang="en-US" sz="1400" spc="-21" strike="noStrike">
                <a:solidFill>
                  <a:srgbClr val="292929"/>
                </a:solidFill>
                <a:latin typeface="FreeMono"/>
                <a:ea typeface="FreeMono"/>
              </a:rPr>
              <a:t>  </a:t>
            </a:r>
            <a:r>
              <a:rPr b="0" lang="en-US" sz="1400" spc="-21" strike="noStrike">
                <a:solidFill>
                  <a:srgbClr val="292929"/>
                </a:solidFill>
                <a:latin typeface="FreeMono"/>
                <a:ea typeface="FreeMono"/>
              </a:rPr>
              <a:t>type: EDIT_GAME_HISTORY,</a:t>
            </a:r>
            <a:endParaRPr b="0" lang="en-US" sz="1400" spc="-1" strike="noStrike">
              <a:latin typeface="Arial"/>
            </a:endParaRPr>
          </a:p>
          <a:p>
            <a:pPr>
              <a:lnSpc>
                <a:spcPct val="100000"/>
              </a:lnSpc>
            </a:pPr>
            <a:r>
              <a:rPr b="0" lang="en-US" sz="1400" spc="-21" strike="noStrike">
                <a:solidFill>
                  <a:srgbClr val="292929"/>
                </a:solidFill>
                <a:latin typeface="FreeMono"/>
                <a:ea typeface="FreeMono"/>
              </a:rPr>
              <a:t>  </a:t>
            </a:r>
            <a:r>
              <a:rPr b="0" lang="en-US" sz="1400" spc="-21" strike="noStrike">
                <a:solidFill>
                  <a:srgbClr val="292929"/>
                </a:solidFill>
                <a:latin typeface="FreeMono"/>
                <a:ea typeface="FreeMono"/>
              </a:rPr>
              <a:t>payload: {</a:t>
            </a:r>
            <a:endParaRPr b="0" lang="en-US" sz="1400" spc="-1" strike="noStrike">
              <a:latin typeface="Arial"/>
            </a:endParaRPr>
          </a:p>
          <a:p>
            <a:pPr>
              <a:lnSpc>
                <a:spcPct val="100000"/>
              </a:lnSpc>
            </a:pPr>
            <a:r>
              <a:rPr b="0" lang="en-US" sz="1400" spc="-21" strike="noStrike">
                <a:solidFill>
                  <a:srgbClr val="292929"/>
                </a:solidFill>
                <a:latin typeface="FreeMono"/>
                <a:ea typeface="FreeMono"/>
              </a:rPr>
              <a:t>    </a:t>
            </a:r>
            <a:r>
              <a:rPr b="0" lang="en-US" sz="1400" spc="-21" strike="noStrike">
                <a:solidFill>
                  <a:srgbClr val="292929"/>
                </a:solidFill>
                <a:latin typeface="FreeMono"/>
                <a:ea typeface="FreeMono"/>
              </a:rPr>
              <a:t>gameHistory: content</a:t>
            </a:r>
            <a:endParaRPr b="0" lang="en-US" sz="1400" spc="-1" strike="noStrike">
              <a:latin typeface="Arial"/>
            </a:endParaRPr>
          </a:p>
          <a:p>
            <a:pPr>
              <a:lnSpc>
                <a:spcPct val="100000"/>
              </a:lnSpc>
            </a:pPr>
            <a:r>
              <a:rPr b="0" lang="en-US" sz="1400" spc="-21" strike="noStrike">
                <a:solidFill>
                  <a:srgbClr val="292929"/>
                </a:solidFill>
                <a:latin typeface="FreeMono"/>
                <a:ea typeface="FreeMono"/>
              </a:rPr>
              <a:t>  </a:t>
            </a:r>
            <a:r>
              <a:rPr b="0" lang="en-US" sz="1400" spc="-21" strike="noStrike">
                <a:solidFill>
                  <a:srgbClr val="292929"/>
                </a:solidFill>
                <a:latin typeface="FreeMono"/>
                <a:ea typeface="FreeMono"/>
              </a:rPr>
              <a:t>}</a:t>
            </a:r>
            <a:endParaRPr b="0" lang="en-US" sz="1400" spc="-1" strike="noStrike">
              <a:latin typeface="Arial"/>
            </a:endParaRPr>
          </a:p>
          <a:p>
            <a:pPr>
              <a:lnSpc>
                <a:spcPct val="100000"/>
              </a:lnSpc>
            </a:pPr>
            <a:r>
              <a:rPr b="0" lang="en-US" sz="1400" spc="-21"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React.js + Redux = Flux</a:t>
            </a:r>
            <a:endParaRPr b="0" lang="en-US" sz="2500" spc="-1" strike="noStrike">
              <a:latin typeface="Arial"/>
            </a:endParaRPr>
          </a:p>
        </p:txBody>
      </p:sp>
      <p:sp>
        <p:nvSpPr>
          <p:cNvPr id="615"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Création des "reducers" pour les Actions</a:t>
            </a:r>
            <a:endParaRPr b="0" lang="en-US" sz="2800" spc="-1" strike="noStrike">
              <a:latin typeface="Arial"/>
            </a:endParaRPr>
          </a:p>
        </p:txBody>
      </p:sp>
      <p:pic>
        <p:nvPicPr>
          <p:cNvPr id="616" name="Picture 5" descr=""/>
          <p:cNvPicPr/>
          <p:nvPr/>
        </p:nvPicPr>
        <p:blipFill>
          <a:blip r:embed="rId1"/>
          <a:stretch/>
        </p:blipFill>
        <p:spPr>
          <a:xfrm>
            <a:off x="194040" y="177120"/>
            <a:ext cx="1776240" cy="586440"/>
          </a:xfrm>
          <a:prstGeom prst="rect">
            <a:avLst/>
          </a:prstGeom>
          <a:ln w="0">
            <a:noFill/>
          </a:ln>
        </p:spPr>
      </p:pic>
      <p:sp>
        <p:nvSpPr>
          <p:cNvPr id="617"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18"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2F71CF00-3F5E-481F-B7C0-BDAC07E7A82A}"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619" name="Rectangle 8"/>
          <p:cNvSpPr/>
          <p:nvPr/>
        </p:nvSpPr>
        <p:spPr>
          <a:xfrm>
            <a:off x="6623640" y="1873800"/>
            <a:ext cx="5175000" cy="4300560"/>
          </a:xfrm>
          <a:prstGeom prst="rect">
            <a:avLst/>
          </a:prstGeom>
          <a:noFill/>
          <a:ln w="0">
            <a:noFill/>
          </a:ln>
        </p:spPr>
        <p:style>
          <a:lnRef idx="0"/>
          <a:fillRef idx="0"/>
          <a:effectRef idx="0"/>
          <a:fontRef idx="minor"/>
        </p:style>
      </p:sp>
      <p:sp>
        <p:nvSpPr>
          <p:cNvPr id="620" name="Rectangle 9"/>
          <p:cNvSpPr/>
          <p:nvPr/>
        </p:nvSpPr>
        <p:spPr>
          <a:xfrm>
            <a:off x="406080" y="1816560"/>
            <a:ext cx="11315880" cy="6919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Un REDUCER est une fonction associée à un modèle de donnée (exemple : todoList) représentant la valeur initiale de l'état et l'ensemble des actions possibles (définit par un type et la payload : la donnée à mettre dans la machine d'état).</a:t>
            </a:r>
            <a:br/>
            <a:endParaRPr b="0" lang="en-US" sz="1400" spc="-1" strike="noStrike">
              <a:latin typeface="Arial"/>
            </a:endParaRPr>
          </a:p>
        </p:txBody>
      </p:sp>
      <p:sp>
        <p:nvSpPr>
          <p:cNvPr id="621" name="Rectangle 10"/>
          <p:cNvSpPr/>
          <p:nvPr/>
        </p:nvSpPr>
        <p:spPr>
          <a:xfrm>
            <a:off x="3265560" y="2585880"/>
            <a:ext cx="7660800" cy="41770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import { EDIT_GAME_HISTORY } from "../actionTypes";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const initialState =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gameHistory: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export default function(state = initialState, action)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switch (action.type)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case EDIT_GAME_HISTORY: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...state,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gameHistory: [...state.gameHistory, action.payload.gameHistory],</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default: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return state;</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Intégration de JSX et ES2015</a:t>
            </a:r>
            <a:endParaRPr b="0" lang="en-US" sz="2500" spc="-1" strike="noStrike">
              <a:latin typeface="Arial"/>
            </a:endParaRPr>
          </a:p>
        </p:txBody>
      </p:sp>
      <p:sp>
        <p:nvSpPr>
          <p:cNvPr id="78"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Les outils : babel / webpack </a:t>
            </a:r>
            <a:endParaRPr b="0" lang="en-US" sz="2800" spc="-1" strike="noStrike">
              <a:latin typeface="Arial"/>
            </a:endParaRPr>
          </a:p>
        </p:txBody>
      </p:sp>
      <p:pic>
        <p:nvPicPr>
          <p:cNvPr id="79" name="Picture 5" descr=""/>
          <p:cNvPicPr/>
          <p:nvPr/>
        </p:nvPicPr>
        <p:blipFill>
          <a:blip r:embed="rId1"/>
          <a:stretch/>
        </p:blipFill>
        <p:spPr>
          <a:xfrm>
            <a:off x="194040" y="177120"/>
            <a:ext cx="1776240" cy="586440"/>
          </a:xfrm>
          <a:prstGeom prst="rect">
            <a:avLst/>
          </a:prstGeom>
          <a:ln w="0">
            <a:noFill/>
          </a:ln>
        </p:spPr>
      </p:pic>
      <p:sp>
        <p:nvSpPr>
          <p:cNvPr id="80"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81" name="Rectangle 7"/>
          <p:cNvSpPr/>
          <p:nvPr/>
        </p:nvSpPr>
        <p:spPr>
          <a:xfrm>
            <a:off x="440640" y="1873800"/>
            <a:ext cx="11315880" cy="293328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800" spc="-1" strike="noStrike">
                <a:solidFill>
                  <a:srgbClr val="000000"/>
                </a:solidFill>
                <a:latin typeface="Avenir LT Std"/>
                <a:ea typeface="Avenir LT Std"/>
              </a:rPr>
              <a:t>Les anciens navigateurs ne comprennent pas la syntaxe ECMAScript 2015 (comme les classes ou les flèches)</a:t>
            </a:r>
            <a:br/>
            <a:r>
              <a:rPr b="0" lang="fr-FR" sz="1800" spc="-1" strike="noStrike">
                <a:solidFill>
                  <a:srgbClr val="000000"/>
                </a:solidFill>
                <a:latin typeface="Avenir LT Std"/>
                <a:ea typeface="Avenir LT Std"/>
              </a:rPr>
              <a:t>=&gt; nous avons besoin de compiler le code.</a:t>
            </a:r>
            <a:endParaRPr b="0" lang="en-US" sz="1800" spc="-1" strike="noStrike">
              <a:latin typeface="Arial"/>
            </a:endParaRPr>
          </a:p>
          <a:p>
            <a:pPr>
              <a:lnSpc>
                <a:spcPct val="114000"/>
              </a:lnSpc>
            </a:pPr>
            <a:endParaRPr b="0" lang="en-US" sz="1800" spc="-1" strike="noStrike">
              <a:latin typeface="Arial"/>
            </a:endParaRPr>
          </a:p>
          <a:p>
            <a:pPr>
              <a:lnSpc>
                <a:spcPct val="114000"/>
              </a:lnSpc>
            </a:pPr>
            <a:r>
              <a:rPr b="1" lang="fr-FR" sz="1800" spc="-1" strike="noStrike">
                <a:solidFill>
                  <a:srgbClr val="000000"/>
                </a:solidFill>
                <a:latin typeface="Avenir LT Std"/>
                <a:ea typeface="Avenir LT Std"/>
              </a:rPr>
              <a:t>Webpack</a:t>
            </a:r>
            <a:r>
              <a:rPr b="0" lang="fr-FR" sz="1800" spc="-1" strike="noStrike">
                <a:solidFill>
                  <a:srgbClr val="000000"/>
                </a:solidFill>
                <a:latin typeface="Avenir LT Std"/>
                <a:ea typeface="Avenir LT Std"/>
              </a:rPr>
              <a:t> est un outil qui ne sait pas compiler du JavaScript, la seule chose qu’il sait faire est d'utiliser des </a:t>
            </a:r>
            <a:r>
              <a:rPr b="1" lang="fr-FR" sz="1800" spc="-1" strike="noStrike">
                <a:solidFill>
                  <a:srgbClr val="000000"/>
                </a:solidFill>
                <a:latin typeface="Avenir LT Std"/>
                <a:ea typeface="Avenir LT Std"/>
              </a:rPr>
              <a:t>LOADERs</a:t>
            </a:r>
            <a:r>
              <a:rPr b="0" lang="fr-FR" sz="1800" spc="-1" strike="noStrike">
                <a:solidFill>
                  <a:srgbClr val="000000"/>
                </a:solidFill>
                <a:latin typeface="Avenir LT Std"/>
                <a:ea typeface="Avenir LT Std"/>
              </a:rPr>
              <a:t> qui prennent une entité en entrée et qui généreront une sortie appelée un </a:t>
            </a:r>
            <a:r>
              <a:rPr b="1" lang="fr-FR" sz="1800" spc="-1" strike="noStrike">
                <a:solidFill>
                  <a:srgbClr val="000000"/>
                </a:solidFill>
                <a:latin typeface="Avenir LT Std"/>
                <a:ea typeface="Avenir LT Std"/>
              </a:rPr>
              <a:t>BUNDLE</a:t>
            </a:r>
            <a:r>
              <a:rPr b="0" lang="fr-FR" sz="1800" spc="-1" strike="noStrike">
                <a:solidFill>
                  <a:srgbClr val="000000"/>
                </a:solidFill>
                <a:latin typeface="Avenir LT Std"/>
                <a:ea typeface="Avenir LT Std"/>
              </a:rPr>
              <a:t>.</a:t>
            </a:r>
            <a:endParaRPr b="0" lang="en-US" sz="1800" spc="-1" strike="noStrike">
              <a:latin typeface="Arial"/>
            </a:endParaRPr>
          </a:p>
          <a:p>
            <a:pPr>
              <a:lnSpc>
                <a:spcPct val="114000"/>
              </a:lnSpc>
            </a:pPr>
            <a:endParaRPr b="0" lang="en-US" sz="1800" spc="-1" strike="noStrike">
              <a:latin typeface="Arial"/>
            </a:endParaRPr>
          </a:p>
          <a:p>
            <a:pPr>
              <a:lnSpc>
                <a:spcPct val="114000"/>
              </a:lnSpc>
            </a:pPr>
            <a:r>
              <a:rPr b="1" lang="fr-FR" sz="1800" spc="-1" strike="noStrike">
                <a:solidFill>
                  <a:srgbClr val="000000"/>
                </a:solidFill>
                <a:latin typeface="Avenir LT Std"/>
                <a:ea typeface="Avenir LT Std"/>
              </a:rPr>
              <a:t>Babel </a:t>
            </a:r>
            <a:r>
              <a:rPr b="0" lang="fr-FR" sz="1800" spc="-1" strike="noStrike">
                <a:solidFill>
                  <a:srgbClr val="000000"/>
                </a:solidFill>
                <a:latin typeface="Avenir LT Std"/>
                <a:ea typeface="Avenir LT Std"/>
              </a:rPr>
              <a:t>est un compilateur JavaScript : c'est une chaîne d'outil capable de transformer du code ES6 / ES2015 / React /...  en une version précédente de JavaScript comme l'ES5 afin que le code puisse être lu par tous les navigateurs.</a:t>
            </a:r>
            <a:endParaRPr b="0" lang="en-US" sz="1800" spc="-1" strike="noStrike">
              <a:latin typeface="Arial"/>
            </a:endParaRPr>
          </a:p>
          <a:p>
            <a:pPr>
              <a:lnSpc>
                <a:spcPct val="114000"/>
              </a:lnSpc>
            </a:pP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On intégre un Loader Babel dans Webpack</a:t>
            </a:r>
            <a:endParaRPr b="0" lang="en-US" sz="1800" spc="-1" strike="noStrike">
              <a:latin typeface="Arial"/>
            </a:endParaRPr>
          </a:p>
        </p:txBody>
      </p:sp>
      <p:sp>
        <p:nvSpPr>
          <p:cNvPr id="82" name="PlaceHolder 3"/>
          <p:cNvSpPr>
            <a:spLocks noGrp="1"/>
          </p:cNvSpPr>
          <p:nvPr>
            <p:ph type="sldNum"/>
          </p:nvPr>
        </p:nvSpPr>
        <p:spPr>
          <a:xfrm>
            <a:off x="658332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30F05AE7-72C2-4DD5-9AF4-578E4F53C77D}" type="slidenum">
              <a:rPr b="1" lang="fr-FR" sz="1200" spc="-1" strike="noStrike">
                <a:solidFill>
                  <a:srgbClr val="0d0d0d"/>
                </a:solidFill>
                <a:latin typeface="Arial"/>
                <a:ea typeface="Arial"/>
              </a:rPr>
              <a:t>&lt;number&gt;</a:t>
            </a:fld>
            <a:endParaRPr b="0" lang="en-US" sz="1200" spc="-1" strike="noStrike">
              <a:latin typeface="Times New Roman"/>
            </a:endParaRPr>
          </a:p>
        </p:txBody>
      </p:sp>
      <p:sp>
        <p:nvSpPr>
          <p:cNvPr id="83" name="Rectangle 9"/>
          <p:cNvSpPr/>
          <p:nvPr/>
        </p:nvSpPr>
        <p:spPr>
          <a:xfrm>
            <a:off x="5399280" y="5008320"/>
            <a:ext cx="5109840" cy="13442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 strike="noStrike">
                <a:solidFill>
                  <a:srgbClr val="8e908c"/>
                </a:solidFill>
                <a:latin typeface="FreeMono"/>
                <a:ea typeface="FreeMono"/>
              </a:rPr>
              <a:t>// Babel Input: ES2015 fonction flèchée</a:t>
            </a:r>
            <a:br/>
            <a:endParaRPr b="0" lang="en-US" sz="1400" spc="-1" strike="noStrike">
              <a:latin typeface="Arial"/>
            </a:endParaRPr>
          </a:p>
          <a:p>
            <a:pPr>
              <a:lnSpc>
                <a:spcPct val="100000"/>
              </a:lnSpc>
            </a:pPr>
            <a:r>
              <a:rPr b="0" lang="fr-FR" sz="1400" spc="-1" strike="noStrike">
                <a:solidFill>
                  <a:srgbClr val="4d4d4c"/>
                </a:solidFill>
                <a:latin typeface="FreeMono"/>
                <a:ea typeface="FreeMono"/>
              </a:rPr>
              <a:t>[</a:t>
            </a:r>
            <a:r>
              <a:rPr b="0" lang="fr-FR" sz="1400" spc="-1" strike="noStrike">
                <a:solidFill>
                  <a:srgbClr val="f5871f"/>
                </a:solidFill>
                <a:latin typeface="FreeMono"/>
                <a:ea typeface="FreeMono"/>
              </a:rPr>
              <a:t>1</a:t>
            </a:r>
            <a:r>
              <a:rPr b="0" lang="fr-FR" sz="1400" spc="-1" strike="noStrike">
                <a:solidFill>
                  <a:srgbClr val="4d4d4c"/>
                </a:solidFill>
                <a:latin typeface="FreeMono"/>
                <a:ea typeface="FreeMono"/>
              </a:rPr>
              <a:t>, </a:t>
            </a:r>
            <a:r>
              <a:rPr b="0" lang="fr-FR" sz="1400" spc="-1" strike="noStrike">
                <a:solidFill>
                  <a:srgbClr val="f5871f"/>
                </a:solidFill>
                <a:latin typeface="FreeMono"/>
                <a:ea typeface="FreeMono"/>
              </a:rPr>
              <a:t>2</a:t>
            </a:r>
            <a:r>
              <a:rPr b="0" lang="fr-FR" sz="1400" spc="-1" strike="noStrike">
                <a:solidFill>
                  <a:srgbClr val="4d4d4c"/>
                </a:solidFill>
                <a:latin typeface="FreeMono"/>
                <a:ea typeface="FreeMono"/>
              </a:rPr>
              <a:t>, </a:t>
            </a:r>
            <a:r>
              <a:rPr b="0" lang="fr-FR" sz="1400" spc="-1" strike="noStrike">
                <a:solidFill>
                  <a:srgbClr val="f5871f"/>
                </a:solidFill>
                <a:latin typeface="FreeMono"/>
                <a:ea typeface="FreeMono"/>
              </a:rPr>
              <a:t>3</a:t>
            </a:r>
            <a:r>
              <a:rPr b="0" lang="fr-FR" sz="1400" spc="-1" strike="noStrike">
                <a:solidFill>
                  <a:srgbClr val="4d4d4c"/>
                </a:solidFill>
                <a:latin typeface="FreeMono"/>
                <a:ea typeface="FreeMono"/>
              </a:rPr>
              <a:t>].map((</a:t>
            </a:r>
            <a:r>
              <a:rPr b="0" lang="fr-FR" sz="1400" spc="-1" strike="noStrike">
                <a:solidFill>
                  <a:srgbClr val="f5871f"/>
                </a:solidFill>
                <a:latin typeface="FreeMono"/>
                <a:ea typeface="FreeMono"/>
              </a:rPr>
              <a:t>n</a:t>
            </a:r>
            <a:r>
              <a:rPr b="0" lang="fr-FR" sz="1400" spc="-1" strike="noStrike">
                <a:solidFill>
                  <a:srgbClr val="4d4d4c"/>
                </a:solidFill>
                <a:latin typeface="FreeMono"/>
                <a:ea typeface="FreeMono"/>
              </a:rPr>
              <a:t>) =&gt; n + </a:t>
            </a:r>
            <a:r>
              <a:rPr b="0" lang="fr-FR" sz="1400" spc="-1" strike="noStrike">
                <a:solidFill>
                  <a:srgbClr val="f5871f"/>
                </a:solidFill>
                <a:latin typeface="FreeMono"/>
                <a:ea typeface="FreeMono"/>
              </a:rPr>
              <a:t>1</a:t>
            </a:r>
            <a:r>
              <a:rPr b="0" lang="fr-FR" sz="1400" spc="-1" strike="noStrike">
                <a:solidFill>
                  <a:srgbClr val="4d4d4c"/>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1" strike="noStrike">
                <a:solidFill>
                  <a:srgbClr val="8e908c"/>
                </a:solidFill>
                <a:latin typeface="FreeMono"/>
                <a:ea typeface="FreeMono"/>
              </a:rPr>
              <a:t>// Babel Output: équivalent ES5</a:t>
            </a:r>
            <a:endParaRPr b="0" lang="en-US" sz="1400" spc="-1" strike="noStrike">
              <a:latin typeface="Arial"/>
            </a:endParaRPr>
          </a:p>
          <a:p>
            <a:pPr>
              <a:lnSpc>
                <a:spcPct val="100000"/>
              </a:lnSpc>
            </a:pPr>
            <a:r>
              <a:rPr b="0" lang="fr-FR" sz="1400" spc="-1" strike="noStrike">
                <a:solidFill>
                  <a:srgbClr val="4d4d4c"/>
                </a:solidFill>
                <a:latin typeface="FreeMono"/>
                <a:ea typeface="FreeMono"/>
              </a:rPr>
              <a:t>[</a:t>
            </a:r>
            <a:r>
              <a:rPr b="0" lang="fr-FR" sz="1400" spc="-1" strike="noStrike">
                <a:solidFill>
                  <a:srgbClr val="f5871f"/>
                </a:solidFill>
                <a:latin typeface="FreeMono"/>
                <a:ea typeface="FreeMono"/>
              </a:rPr>
              <a:t>1</a:t>
            </a:r>
            <a:r>
              <a:rPr b="0" lang="fr-FR" sz="1400" spc="-1" strike="noStrike">
                <a:solidFill>
                  <a:srgbClr val="4d4d4c"/>
                </a:solidFill>
                <a:latin typeface="FreeMono"/>
                <a:ea typeface="FreeMono"/>
              </a:rPr>
              <a:t>, </a:t>
            </a:r>
            <a:r>
              <a:rPr b="0" lang="fr-FR" sz="1400" spc="-1" strike="noStrike">
                <a:solidFill>
                  <a:srgbClr val="f5871f"/>
                </a:solidFill>
                <a:latin typeface="FreeMono"/>
                <a:ea typeface="FreeMono"/>
              </a:rPr>
              <a:t>2</a:t>
            </a:r>
            <a:r>
              <a:rPr b="0" lang="fr-FR" sz="1400" spc="-1" strike="noStrike">
                <a:solidFill>
                  <a:srgbClr val="4d4d4c"/>
                </a:solidFill>
                <a:latin typeface="FreeMono"/>
                <a:ea typeface="FreeMono"/>
              </a:rPr>
              <a:t>, </a:t>
            </a:r>
            <a:r>
              <a:rPr b="0" lang="fr-FR" sz="1400" spc="-1" strike="noStrike">
                <a:solidFill>
                  <a:srgbClr val="f5871f"/>
                </a:solidFill>
                <a:latin typeface="FreeMono"/>
                <a:ea typeface="FreeMono"/>
              </a:rPr>
              <a:t>3</a:t>
            </a:r>
            <a:r>
              <a:rPr b="0" lang="fr-FR" sz="1400" spc="-1" strike="noStrike">
                <a:solidFill>
                  <a:srgbClr val="4d4d4c"/>
                </a:solidFill>
                <a:latin typeface="FreeMono"/>
                <a:ea typeface="FreeMono"/>
              </a:rPr>
              <a:t>].map(</a:t>
            </a:r>
            <a:r>
              <a:rPr b="0" lang="fr-FR" sz="1400" spc="-1" strike="noStrike">
                <a:solidFill>
                  <a:srgbClr val="8959a8"/>
                </a:solidFill>
                <a:latin typeface="FreeMono"/>
                <a:ea typeface="FreeMono"/>
              </a:rPr>
              <a:t>function</a:t>
            </a:r>
            <a:r>
              <a:rPr b="0" lang="fr-FR" sz="1400" spc="-1" strike="noStrike">
                <a:solidFill>
                  <a:srgbClr val="4d4d4c"/>
                </a:solidFill>
                <a:latin typeface="FreeMono"/>
                <a:ea typeface="FreeMono"/>
              </a:rPr>
              <a:t>(</a:t>
            </a:r>
            <a:r>
              <a:rPr b="0" lang="fr-FR" sz="1400" spc="-1" strike="noStrike">
                <a:solidFill>
                  <a:srgbClr val="f5871f"/>
                </a:solidFill>
                <a:latin typeface="FreeMono"/>
                <a:ea typeface="FreeMono"/>
              </a:rPr>
              <a:t>n</a:t>
            </a:r>
            <a:r>
              <a:rPr b="0" lang="fr-FR" sz="1400" spc="-1" strike="noStrike">
                <a:solidFill>
                  <a:srgbClr val="4d4d4c"/>
                </a:solidFill>
                <a:latin typeface="FreeMono"/>
                <a:ea typeface="FreeMono"/>
              </a:rPr>
              <a:t>) {</a:t>
            </a:r>
            <a:br/>
            <a:r>
              <a:rPr b="0" lang="fr-FR" sz="1400" spc="-1" strike="noStrike">
                <a:solidFill>
                  <a:srgbClr val="8959a8"/>
                </a:solidFill>
                <a:latin typeface="FreeMono"/>
                <a:ea typeface="FreeMono"/>
              </a:rPr>
              <a:t>return</a:t>
            </a:r>
            <a:r>
              <a:rPr b="0" lang="fr-FR" sz="1400" spc="-1" strike="noStrike">
                <a:solidFill>
                  <a:srgbClr val="4d4d4c"/>
                </a:solidFill>
                <a:latin typeface="FreeMono"/>
                <a:ea typeface="FreeMono"/>
              </a:rPr>
              <a:t> n + </a:t>
            </a:r>
            <a:r>
              <a:rPr b="0" lang="fr-FR" sz="1400" spc="-1" strike="noStrike">
                <a:solidFill>
                  <a:srgbClr val="f5871f"/>
                </a:solidFill>
                <a:latin typeface="FreeMono"/>
                <a:ea typeface="FreeMono"/>
              </a:rPr>
              <a:t>1</a:t>
            </a:r>
            <a:r>
              <a:rPr b="0" lang="fr-FR" sz="1400" spc="-1" strike="noStrike">
                <a:solidFill>
                  <a:srgbClr val="4d4d4c"/>
                </a:solidFill>
                <a:latin typeface="FreeMono"/>
                <a:ea typeface="FreeMono"/>
              </a:rPr>
              <a:t>;</a:t>
            </a:r>
            <a:br/>
            <a:r>
              <a:rPr b="0" lang="fr-FR" sz="1400" spc="-1" strike="noStrike">
                <a:solidFill>
                  <a:srgbClr val="4d4d4c"/>
                </a:solidFill>
                <a:latin typeface="FreeMono"/>
                <a:ea typeface="FreeMono"/>
              </a:rPr>
              <a:t>});</a:t>
            </a:r>
            <a:r>
              <a:rPr b="0" lang="fr-FR" sz="1400" spc="-24" strike="noStrike">
                <a:solidFill>
                  <a:srgbClr val="292929"/>
                </a:solidFill>
                <a:latin typeface="FreeMono"/>
                <a:ea typeface="FreeMono"/>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React.js + Redux = Flux</a:t>
            </a:r>
            <a:endParaRPr b="0" lang="en-US" sz="2500" spc="-1" strike="noStrike">
              <a:latin typeface="Arial"/>
            </a:endParaRPr>
          </a:p>
        </p:txBody>
      </p:sp>
      <p:sp>
        <p:nvSpPr>
          <p:cNvPr id="623"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Utilisation avec React</a:t>
            </a:r>
            <a:endParaRPr b="0" lang="en-US" sz="2800" spc="-1" strike="noStrike">
              <a:latin typeface="Arial"/>
            </a:endParaRPr>
          </a:p>
        </p:txBody>
      </p:sp>
      <p:pic>
        <p:nvPicPr>
          <p:cNvPr id="624" name="Picture 5" descr=""/>
          <p:cNvPicPr/>
          <p:nvPr/>
        </p:nvPicPr>
        <p:blipFill>
          <a:blip r:embed="rId1"/>
          <a:stretch/>
        </p:blipFill>
        <p:spPr>
          <a:xfrm>
            <a:off x="194040" y="177120"/>
            <a:ext cx="1776240" cy="586440"/>
          </a:xfrm>
          <a:prstGeom prst="rect">
            <a:avLst/>
          </a:prstGeom>
          <a:ln w="0">
            <a:noFill/>
          </a:ln>
        </p:spPr>
      </p:pic>
      <p:sp>
        <p:nvSpPr>
          <p:cNvPr id="625"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26"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51BDB4DF-547D-48D5-B91A-F49BED5EE97D}"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627" name="Rectangle 8"/>
          <p:cNvSpPr/>
          <p:nvPr/>
        </p:nvSpPr>
        <p:spPr>
          <a:xfrm>
            <a:off x="6623640" y="1873800"/>
            <a:ext cx="5175000" cy="4300560"/>
          </a:xfrm>
          <a:prstGeom prst="rect">
            <a:avLst/>
          </a:prstGeom>
          <a:noFill/>
          <a:ln w="0">
            <a:noFill/>
          </a:ln>
        </p:spPr>
        <p:style>
          <a:lnRef idx="0"/>
          <a:fillRef idx="0"/>
          <a:effectRef idx="0"/>
          <a:fontRef idx="minor"/>
        </p:style>
      </p:sp>
      <p:sp>
        <p:nvSpPr>
          <p:cNvPr id="628" name="Rectangle 9"/>
          <p:cNvSpPr/>
          <p:nvPr/>
        </p:nvSpPr>
        <p:spPr>
          <a:xfrm>
            <a:off x="406080" y="1816560"/>
            <a:ext cx="11315880" cy="4291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En wrappant l'élement :</a:t>
            </a:r>
            <a:endParaRPr b="0" lang="en-US" sz="1400" spc="-1" strike="noStrike">
              <a:latin typeface="Arial"/>
            </a:endParaRPr>
          </a:p>
        </p:txBody>
      </p:sp>
      <p:sp>
        <p:nvSpPr>
          <p:cNvPr id="629" name="Rectangle 10"/>
          <p:cNvSpPr/>
          <p:nvPr/>
        </p:nvSpPr>
        <p:spPr>
          <a:xfrm>
            <a:off x="3265560" y="1725120"/>
            <a:ext cx="7660800" cy="29170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1" strike="noStrike">
                <a:solidFill>
                  <a:srgbClr val="292929"/>
                </a:solidFill>
                <a:latin typeface="FreeMono"/>
                <a:ea typeface="FreeMono"/>
              </a:rPr>
              <a:t>import { connect } from "react-redux";</a:t>
            </a:r>
            <a:endParaRPr b="0" lang="en-US" sz="1400" spc="-1" strike="noStrike">
              <a:latin typeface="Arial"/>
            </a:endParaRPr>
          </a:p>
          <a:p>
            <a:pPr>
              <a:lnSpc>
                <a:spcPct val="100000"/>
              </a:lnSpc>
            </a:pPr>
            <a:r>
              <a:rPr b="0" lang="fr-FR" sz="1400" spc="-21" strike="noStrike">
                <a:solidFill>
                  <a:srgbClr val="292929"/>
                </a:solidFill>
                <a:latin typeface="FreeMono"/>
                <a:ea typeface="FreeMono"/>
              </a:rPr>
              <a:t>import { editHistory } from "../redux/actions";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r>
              <a:rPr b="0" lang="en-US" sz="1400" spc="-21" strike="noStrike">
                <a:solidFill>
                  <a:srgbClr val="292929"/>
                </a:solidFill>
                <a:latin typeface="FreeMono"/>
                <a:ea typeface="FreeMono"/>
              </a:rPr>
              <a:t>MyComponent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21" strike="noStrike">
                <a:solidFill>
                  <a:srgbClr val="292929"/>
                </a:solidFill>
                <a:latin typeface="FreeMono"/>
                <a:ea typeface="FreeMono"/>
              </a:rPr>
              <a:t>const mapStateToProps = state =&gt; {</a:t>
            </a:r>
            <a:endParaRPr b="0" lang="en-US" sz="1400" spc="-1" strike="noStrike">
              <a:latin typeface="Arial"/>
            </a:endParaRPr>
          </a:p>
          <a:p>
            <a:pPr>
              <a:lnSpc>
                <a:spcPct val="100000"/>
              </a:lnSpc>
            </a:pPr>
            <a:r>
              <a:rPr b="0" lang="en-US" sz="1400" spc="-21" strike="noStrike">
                <a:solidFill>
                  <a:srgbClr val="292929"/>
                </a:solidFill>
                <a:latin typeface="FreeMono"/>
                <a:ea typeface="FreeMono"/>
              </a:rPr>
              <a:t>  </a:t>
            </a:r>
            <a:r>
              <a:rPr b="0" lang="en-US" sz="1400" spc="-21" strike="noStrike">
                <a:solidFill>
                  <a:srgbClr val="292929"/>
                </a:solidFill>
                <a:latin typeface="FreeMono"/>
                <a:ea typeface="FreeMono"/>
              </a:rPr>
              <a:t>return state.gameHistory</a:t>
            </a:r>
            <a:endParaRPr b="0" lang="en-US" sz="1400" spc="-1" strike="noStrike">
              <a:latin typeface="Arial"/>
            </a:endParaRPr>
          </a:p>
          <a:p>
            <a:pPr>
              <a:lnSpc>
                <a:spcPct val="100000"/>
              </a:lnSpc>
            </a:pPr>
            <a:r>
              <a:rPr b="0" lang="en-US"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21" strike="noStrike">
                <a:solidFill>
                  <a:srgbClr val="292929"/>
                </a:solidFill>
                <a:latin typeface="FreeMono"/>
                <a:ea typeface="FreeMono"/>
              </a:rPr>
              <a:t>export default connect(</a:t>
            </a:r>
            <a:endParaRPr b="0" lang="en-US" sz="1400" spc="-1" strike="noStrike">
              <a:latin typeface="Arial"/>
            </a:endParaRPr>
          </a:p>
          <a:p>
            <a:pPr>
              <a:lnSpc>
                <a:spcPct val="100000"/>
              </a:lnSpc>
            </a:pPr>
            <a:r>
              <a:rPr b="0" lang="en-US" sz="1400" spc="-21" strike="noStrike">
                <a:solidFill>
                  <a:srgbClr val="292929"/>
                </a:solidFill>
                <a:latin typeface="FreeMono"/>
                <a:ea typeface="FreeMono"/>
              </a:rPr>
              <a:t>  </a:t>
            </a:r>
            <a:r>
              <a:rPr b="0" lang="en-US" sz="1400" spc="-21" strike="noStrike">
                <a:solidFill>
                  <a:srgbClr val="292929"/>
                </a:solidFill>
                <a:latin typeface="FreeMono"/>
                <a:ea typeface="FreeMono"/>
              </a:rPr>
              <a:t>mapStateToProps,</a:t>
            </a:r>
            <a:endParaRPr b="0" lang="en-US" sz="1400" spc="-1" strike="noStrike">
              <a:latin typeface="Arial"/>
            </a:endParaRPr>
          </a:p>
          <a:p>
            <a:pPr>
              <a:lnSpc>
                <a:spcPct val="100000"/>
              </a:lnSpc>
            </a:pPr>
            <a:r>
              <a:rPr b="0" lang="en-US" sz="1400" spc="-21" strike="noStrike">
                <a:solidFill>
                  <a:srgbClr val="292929"/>
                </a:solidFill>
                <a:latin typeface="FreeMono"/>
                <a:ea typeface="FreeMono"/>
              </a:rPr>
              <a:t>  </a:t>
            </a:r>
            <a:r>
              <a:rPr b="0" lang="en-US" sz="1400" spc="-21" strike="noStrike">
                <a:solidFill>
                  <a:srgbClr val="292929"/>
                </a:solidFill>
                <a:latin typeface="FreeMono"/>
                <a:ea typeface="FreeMono"/>
              </a:rPr>
              <a:t>{ editHistory }</a:t>
            </a:r>
            <a:endParaRPr b="0" lang="en-US" sz="1400" spc="-1" strike="noStrike">
              <a:latin typeface="Arial"/>
            </a:endParaRPr>
          </a:p>
          <a:p>
            <a:pPr>
              <a:lnSpc>
                <a:spcPct val="100000"/>
              </a:lnSpc>
            </a:pPr>
            <a:r>
              <a:rPr b="0" lang="en-US" sz="1400" spc="-21" strike="noStrike">
                <a:solidFill>
                  <a:srgbClr val="292929"/>
                </a:solidFill>
                <a:latin typeface="FreeMono"/>
                <a:ea typeface="FreeMono"/>
              </a:rPr>
              <a:t>)(MyComponent);</a:t>
            </a:r>
            <a:endParaRPr b="0" lang="en-US" sz="1400" spc="-1" strike="noStrike">
              <a:latin typeface="Arial"/>
            </a:endParaRPr>
          </a:p>
          <a:p>
            <a:pPr>
              <a:lnSpc>
                <a:spcPct val="100000"/>
              </a:lnSpc>
            </a:pPr>
            <a:endParaRPr b="0" lang="en-US" sz="1400" spc="-1" strike="noStrike">
              <a:latin typeface="Arial"/>
            </a:endParaRPr>
          </a:p>
        </p:txBody>
      </p:sp>
      <p:sp>
        <p:nvSpPr>
          <p:cNvPr id="630" name="Rectangle 11"/>
          <p:cNvSpPr/>
          <p:nvPr/>
        </p:nvSpPr>
        <p:spPr>
          <a:xfrm>
            <a:off x="440640" y="4690440"/>
            <a:ext cx="11315880" cy="4291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Avec des hooks :</a:t>
            </a:r>
            <a:endParaRPr b="0" lang="en-US" sz="1400" spc="-1" strike="noStrike">
              <a:latin typeface="Arial"/>
            </a:endParaRPr>
          </a:p>
        </p:txBody>
      </p:sp>
      <p:sp>
        <p:nvSpPr>
          <p:cNvPr id="631" name="Rectangle 12"/>
          <p:cNvSpPr/>
          <p:nvPr/>
        </p:nvSpPr>
        <p:spPr>
          <a:xfrm>
            <a:off x="1985400" y="4764960"/>
            <a:ext cx="10798920" cy="29170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400" spc="-1" strike="noStrike">
                <a:solidFill>
                  <a:srgbClr val="000000"/>
                </a:solidFill>
                <a:latin typeface="FreeMono"/>
                <a:ea typeface="FreeMono"/>
              </a:rPr>
              <a:t>import { useDispatch, </a:t>
            </a:r>
            <a:r>
              <a:rPr b="0" lang="en-US" sz="1000" spc="-1" strike="noStrike">
                <a:solidFill>
                  <a:srgbClr val="000000"/>
                </a:solidFill>
                <a:latin typeface="Courier New"/>
                <a:ea typeface="Courier New"/>
              </a:rPr>
              <a:t>useStore</a:t>
            </a:r>
            <a:r>
              <a:rPr b="0" lang="en-US" sz="1400" spc="-1" strike="noStrike">
                <a:solidFill>
                  <a:srgbClr val="000000"/>
                </a:solidFill>
                <a:latin typeface="FreeMono"/>
                <a:ea typeface="FreeMono"/>
              </a:rPr>
              <a:t> } from 'react-redux'</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21" strike="noStrike">
                <a:solidFill>
                  <a:srgbClr val="292929"/>
                </a:solidFill>
                <a:latin typeface="FreeMono"/>
                <a:ea typeface="FreeMono"/>
              </a:rPr>
              <a:t>function MyComponent(props) {</a:t>
            </a:r>
            <a:endParaRPr b="0" lang="en-US" sz="1400" spc="-1" strike="noStrike">
              <a:latin typeface="Arial"/>
            </a:endParaRPr>
          </a:p>
          <a:p>
            <a:pPr>
              <a:lnSpc>
                <a:spcPct val="100000"/>
              </a:lnSpc>
            </a:pPr>
            <a:r>
              <a:rPr b="0" lang="fr-FR" sz="1400" spc="-21" strike="noStrike">
                <a:solidFill>
                  <a:srgbClr val="292929"/>
                </a:solidFill>
                <a:latin typeface="FreeMono"/>
                <a:ea typeface="FreeMono"/>
              </a:rPr>
              <a:t>  </a:t>
            </a:r>
            <a:r>
              <a:rPr b="0" lang="en-US" sz="1400" spc="-1" strike="noStrike">
                <a:solidFill>
                  <a:srgbClr val="000000"/>
                </a:solidFill>
                <a:latin typeface="FreeMono"/>
                <a:ea typeface="FreeMono"/>
              </a:rPr>
              <a:t>const dispatch = useDispatch()</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const myReduxState = useSelector(state =&gt; state.myReduxState)</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return (</a:t>
            </a:r>
            <a:endParaRPr b="0" lang="en-US" sz="1400" spc="-1" strike="noStrike">
              <a:latin typeface="Arial"/>
            </a:endParaRPr>
          </a:p>
          <a:p>
            <a:pPr>
              <a:lnSpc>
                <a:spcPct val="100000"/>
              </a:lnSpc>
            </a:pPr>
            <a:r>
              <a:rPr b="0" lang="en-US" sz="1400" spc="-1" strike="noStrike">
                <a:solidFill>
                  <a:srgbClr val="000000"/>
                </a:solidFill>
                <a:latin typeface="FreeMono"/>
                <a:ea typeface="FreeMono"/>
              </a:rPr>
              <a:t>    </a:t>
            </a:r>
            <a:r>
              <a:rPr b="0" lang="en-US" sz="1400" spc="-1" strike="noStrike">
                <a:solidFill>
                  <a:srgbClr val="000000"/>
                </a:solidFill>
                <a:latin typeface="FreeMono"/>
                <a:ea typeface="FreeMono"/>
              </a:rPr>
              <a:t>&lt;button onClick={() =&gt; dispatch({ type: 'increment-counter' })}&gt;Increment counter</a:t>
            </a:r>
            <a:br/>
            <a:r>
              <a:rPr b="0" lang="en-US" sz="1400" spc="-1" strike="noStrike">
                <a:solidFill>
                  <a:srgbClr val="000000"/>
                </a:solidFill>
                <a:latin typeface="FreeMono"/>
                <a:ea typeface="FreeMono"/>
              </a:rPr>
              <a:t>&lt;/button&gt;</a:t>
            </a:r>
            <a:endParaRPr b="0" lang="en-US" sz="1400" spc="-1" strike="noStrike">
              <a:latin typeface="Arial"/>
            </a:endParaRPr>
          </a:p>
          <a:p>
            <a:pPr>
              <a:lnSpc>
                <a:spcPct val="100000"/>
              </a:lnSpc>
            </a:pPr>
            <a:r>
              <a:rPr b="0" lang="fr-FR" sz="1400" spc="-1" strike="noStrike">
                <a:solidFill>
                  <a:srgbClr val="000000"/>
                </a:solidFill>
                <a:latin typeface="FreeMono"/>
                <a:ea typeface="FreeMono"/>
              </a:rPr>
              <a:t>  </a:t>
            </a:r>
            <a:r>
              <a:rPr b="0" lang="fr-FR" sz="1400" spc="-1" strike="noStrike">
                <a:solidFill>
                  <a:srgbClr val="000000"/>
                </a:solidFill>
                <a:latin typeface="FreeMono"/>
                <a:ea typeface="FreeMono"/>
              </a:rPr>
              <a:t>)</a:t>
            </a:r>
            <a:endParaRPr b="0" lang="en-US" sz="1400" spc="-1" strike="noStrike">
              <a:latin typeface="Arial"/>
            </a:endParaRPr>
          </a:p>
          <a:p>
            <a:pPr>
              <a:lnSpc>
                <a:spcPct val="100000"/>
              </a:lnSpc>
            </a:pPr>
            <a:r>
              <a:rPr b="0" lang="fr-FR" sz="1400" spc="-21" strike="noStrike">
                <a:solidFill>
                  <a:srgbClr val="292929"/>
                </a:solidFill>
                <a:latin typeface="FreeMono"/>
                <a:ea typeface="FreeMono"/>
              </a:rPr>
              <a:t>}</a:t>
            </a:r>
            <a:endParaRPr b="0" lang="en-US" sz="1400" spc="-1" strike="noStrike">
              <a:latin typeface="Arial"/>
            </a:endParaRPr>
          </a:p>
          <a:p>
            <a:pPr>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633"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Application Monopage</a:t>
            </a:r>
            <a:endParaRPr b="0" lang="en-US" sz="3600" spc="-1" strike="noStrike">
              <a:latin typeface="Arial"/>
            </a:endParaRPr>
          </a:p>
        </p:txBody>
      </p:sp>
      <p:pic>
        <p:nvPicPr>
          <p:cNvPr id="634" name="Picture 14" descr=""/>
          <p:cNvPicPr/>
          <p:nvPr/>
        </p:nvPicPr>
        <p:blipFill>
          <a:blip r:embed="rId1"/>
          <a:stretch/>
        </p:blipFill>
        <p:spPr>
          <a:xfrm>
            <a:off x="194040" y="177120"/>
            <a:ext cx="1776240" cy="586440"/>
          </a:xfrm>
          <a:prstGeom prst="rect">
            <a:avLst/>
          </a:prstGeom>
          <a:ln w="0">
            <a:noFill/>
          </a:ln>
        </p:spPr>
      </p:pic>
      <p:sp>
        <p:nvSpPr>
          <p:cNvPr id="635" name="Straight Connector 52"/>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36"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77594F10-9E19-4561-9C73-D666BBBAFD3C}"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637" name="Subtitle 4"/>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Redux / Flux</a:t>
            </a:r>
            <a:endParaRPr b="0" lang="en-US" sz="2800" spc="-1" strike="noStrike">
              <a:latin typeface="Arial"/>
            </a:endParaRPr>
          </a:p>
          <a:p>
            <a:pPr algn="ctr">
              <a:lnSpc>
                <a:spcPct val="90000"/>
              </a:lnSpc>
              <a:spcBef>
                <a:spcPts val="1001"/>
              </a:spcBef>
              <a:tabLst>
                <a:tab algn="l" pos="0"/>
              </a:tabLst>
            </a:pPr>
            <a:r>
              <a:rPr b="1" lang="fr-FR" sz="2800" spc="-1" strike="noStrike">
                <a:solidFill>
                  <a:srgbClr val="000000"/>
                </a:solidFill>
                <a:latin typeface="Avenir LT Std"/>
                <a:ea typeface="Avenir LT Std"/>
              </a:rPr>
              <a:t>Modèle Flux</a:t>
            </a:r>
            <a:endParaRPr b="0" lang="en-US" sz="2800" spc="-1" strike="noStrike">
              <a:latin typeface="Arial"/>
            </a:endParaRPr>
          </a:p>
          <a:p>
            <a:pPr algn="ctr">
              <a:lnSpc>
                <a:spcPct val="90000"/>
              </a:lnSpc>
              <a:spcBef>
                <a:spcPts val="1001"/>
              </a:spcBef>
              <a:tabLst>
                <a:tab algn="l" pos="0"/>
              </a:tabLst>
            </a:pPr>
            <a:r>
              <a:rPr b="1" lang="fr-FR" sz="2800" spc="-1" strike="noStrike">
                <a:solidFill>
                  <a:srgbClr val="000000"/>
                </a:solidFill>
                <a:latin typeface="Avenir LT Std"/>
                <a:ea typeface="Avenir LT Std"/>
              </a:rPr>
              <a:t>Flux : Vues Controller</a:t>
            </a:r>
            <a:endParaRPr b="0" lang="en-US" sz="2800" spc="-1" strike="noStrike">
              <a:latin typeface="Arial"/>
            </a:endParaRPr>
          </a:p>
          <a:p>
            <a:pPr algn="ctr">
              <a:lnSpc>
                <a:spcPct val="90000"/>
              </a:lnSpc>
              <a:spcBef>
                <a:spcPts val="1001"/>
              </a:spcBef>
              <a:tabLst>
                <a:tab algn="l" pos="0"/>
              </a:tabLst>
            </a:pPr>
            <a:endParaRPr b="0" lang="en-US" sz="2800" spc="-1" strike="noStrike">
              <a:latin typeface="Arial"/>
            </a:endParaRPr>
          </a:p>
          <a:p>
            <a:pPr algn="ctr">
              <a:lnSpc>
                <a:spcPct val="90000"/>
              </a:lnSpc>
              <a:spcBef>
                <a:spcPts val="998"/>
              </a:spcBef>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Application Monopage</a:t>
            </a:r>
            <a:endParaRPr b="0" lang="en-US" sz="2500" spc="-1" strike="noStrike">
              <a:latin typeface="Arial"/>
            </a:endParaRPr>
          </a:p>
        </p:txBody>
      </p:sp>
      <p:sp>
        <p:nvSpPr>
          <p:cNvPr id="639"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Redux vs Flux</a:t>
            </a:r>
            <a:endParaRPr b="0" lang="en-US" sz="2800" spc="-1" strike="noStrike">
              <a:latin typeface="Arial"/>
            </a:endParaRPr>
          </a:p>
        </p:txBody>
      </p:sp>
      <p:pic>
        <p:nvPicPr>
          <p:cNvPr id="640" name="Picture 18" descr=""/>
          <p:cNvPicPr/>
          <p:nvPr/>
        </p:nvPicPr>
        <p:blipFill>
          <a:blip r:embed="rId1"/>
          <a:stretch/>
        </p:blipFill>
        <p:spPr>
          <a:xfrm>
            <a:off x="194040" y="177120"/>
            <a:ext cx="1776240" cy="586440"/>
          </a:xfrm>
          <a:prstGeom prst="rect">
            <a:avLst/>
          </a:prstGeom>
          <a:ln w="0">
            <a:noFill/>
          </a:ln>
        </p:spPr>
      </p:pic>
      <p:sp>
        <p:nvSpPr>
          <p:cNvPr id="641" name="Straight Connector 55"/>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42"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89F1BC38-F4D5-4C5B-AAAA-62C76F2A0C1C}"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643" name="Straight Connector 56"/>
          <p:cNvSpPr/>
          <p:nvPr/>
        </p:nvSpPr>
        <p:spPr>
          <a:xfrm>
            <a:off x="6091920" y="2155320"/>
            <a:ext cx="360" cy="3834360"/>
          </a:xfrm>
          <a:custGeom>
            <a:avLst/>
            <a:gdLst/>
            <a:ahLst/>
            <a:rect l="l" t="t" r="r" b="b"/>
            <a:pathLst>
              <a:path w="21600" h="21600">
                <a:moveTo>
                  <a:pt x="0" y="0"/>
                </a:moveTo>
                <a:lnTo>
                  <a:pt x="21600" y="21600"/>
                </a:lnTo>
              </a:path>
            </a:pathLst>
          </a:custGeom>
          <a:noFill/>
          <a:ln w="38160">
            <a:solidFill>
              <a:srgbClr val="43729d"/>
            </a:solidFill>
            <a:round/>
          </a:ln>
        </p:spPr>
        <p:style>
          <a:lnRef idx="0"/>
          <a:fillRef idx="0"/>
          <a:effectRef idx="0"/>
          <a:fontRef idx="minor"/>
        </p:style>
      </p:sp>
      <p:sp>
        <p:nvSpPr>
          <p:cNvPr id="644" name="Rectangle 64"/>
          <p:cNvSpPr/>
          <p:nvPr/>
        </p:nvSpPr>
        <p:spPr>
          <a:xfrm>
            <a:off x="6631560" y="2829960"/>
            <a:ext cx="4701240" cy="3381480"/>
          </a:xfrm>
          <a:prstGeom prst="rect">
            <a:avLst/>
          </a:prstGeom>
          <a:noFill/>
          <a:ln w="0">
            <a:noFill/>
          </a:ln>
        </p:spPr>
        <p:style>
          <a:lnRef idx="0"/>
          <a:fillRef idx="0"/>
          <a:effectRef idx="0"/>
          <a:fontRef idx="minor"/>
        </p:style>
        <p:txBody>
          <a:bodyPr numCol="1" spcCol="0" lIns="90000" rIns="90000" tIns="45000" bIns="45000" anchor="t">
            <a:spAutoFit/>
          </a:bodyPr>
          <a:p>
            <a:pPr marL="284040" indent="-284040">
              <a:lnSpc>
                <a:spcPct val="100000"/>
              </a:lnSpc>
              <a:buClr>
                <a:srgbClr val="000000"/>
              </a:buClr>
              <a:buFont typeface="Arial"/>
              <a:buChar char="•"/>
            </a:pPr>
            <a:r>
              <a:rPr b="0" lang="fr-FR" sz="1800" spc="-1" strike="noStrike">
                <a:solidFill>
                  <a:srgbClr val="000000"/>
                </a:solidFill>
                <a:latin typeface="Arial"/>
                <a:ea typeface="Arial"/>
              </a:rPr>
              <a:t>Plusieurs ‘store’ par application</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Une modification déclenche un cycle de render</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Un seul ‘dispatcher’ où passent les actions</a:t>
            </a:r>
            <a:br/>
            <a:r>
              <a:rPr b="0" lang="fr-FR" sz="1800" spc="-1" strike="noStrike">
                <a:solidFill>
                  <a:srgbClr val="000000"/>
                </a:solidFill>
                <a:latin typeface="Arial"/>
                <a:ea typeface="DejaVu Sans"/>
              </a:rPr>
              <a:t> </a:t>
            </a: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DejaVu Sans"/>
              </a:rPr>
              <a:t>La logique des données est contenue dans le store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645" name="Rectangle 65"/>
          <p:cNvSpPr/>
          <p:nvPr/>
        </p:nvSpPr>
        <p:spPr>
          <a:xfrm>
            <a:off x="640800" y="1972800"/>
            <a:ext cx="4693680" cy="42480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1" lang="fr-FR" sz="2200" spc="-1" strike="noStrike">
                <a:solidFill>
                  <a:srgbClr val="000000"/>
                </a:solidFill>
                <a:latin typeface="Arial"/>
                <a:ea typeface="Arial"/>
              </a:rPr>
              <a:t>Redux</a:t>
            </a:r>
            <a:endParaRPr b="0" lang="en-US" sz="2200" spc="-1" strike="noStrike">
              <a:latin typeface="Arial"/>
            </a:endParaRPr>
          </a:p>
        </p:txBody>
      </p:sp>
      <p:sp>
        <p:nvSpPr>
          <p:cNvPr id="646" name="Rectangle 66"/>
          <p:cNvSpPr/>
          <p:nvPr/>
        </p:nvSpPr>
        <p:spPr>
          <a:xfrm>
            <a:off x="638640" y="2829960"/>
            <a:ext cx="4700520" cy="4204440"/>
          </a:xfrm>
          <a:prstGeom prst="rect">
            <a:avLst/>
          </a:prstGeom>
          <a:noFill/>
          <a:ln w="0">
            <a:noFill/>
          </a:ln>
        </p:spPr>
        <p:style>
          <a:lnRef idx="0"/>
          <a:fillRef idx="0"/>
          <a:effectRef idx="0"/>
          <a:fontRef idx="minor"/>
        </p:style>
        <p:txBody>
          <a:bodyPr numCol="1" spcCol="0" lIns="90000" rIns="90000" tIns="45000" bIns="45000" anchor="t">
            <a:spAutoFit/>
          </a:bodyPr>
          <a:p>
            <a:pPr marL="284040" indent="-284040">
              <a:lnSpc>
                <a:spcPct val="100000"/>
              </a:lnSpc>
              <a:buClr>
                <a:srgbClr val="000000"/>
              </a:buClr>
              <a:buFont typeface="Arial"/>
              <a:buChar char="•"/>
            </a:pPr>
            <a:r>
              <a:rPr b="0" lang="fr-FR" sz="1800" spc="-1" strike="noStrike">
                <a:solidFill>
                  <a:srgbClr val="000000"/>
                </a:solidFill>
                <a:latin typeface="Arial"/>
                <a:ea typeface="Arial"/>
              </a:rPr>
              <a:t>les actions peuvent également être des fonctions et des promesses.</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Un ‘store’ par application</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Redux n’a pas de ‘dispatcher’</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Redux ‘store’ expose des fonctions API simples</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fr-FR" sz="1800" spc="-1" strike="noStrike">
                <a:solidFill>
                  <a:srgbClr val="000000"/>
                </a:solidFill>
                <a:latin typeface="Arial"/>
                <a:ea typeface="Arial"/>
              </a:rPr>
              <a:t>La logique des donnés est géré par le ‘reducer’.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647" name="Rectangle 67"/>
          <p:cNvSpPr/>
          <p:nvPr/>
        </p:nvSpPr>
        <p:spPr>
          <a:xfrm>
            <a:off x="6631560" y="1972800"/>
            <a:ext cx="4694040" cy="42480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1" lang="fr-FR" sz="2200" spc="-1" strike="noStrike">
                <a:solidFill>
                  <a:srgbClr val="000000"/>
                </a:solidFill>
                <a:latin typeface="Arial"/>
                <a:ea typeface="Arial"/>
              </a:rPr>
              <a:t>Flux</a:t>
            </a:r>
            <a:endParaRPr b="0" lang="en-US" sz="2200" spc="-1" strike="noStrike">
              <a:latin typeface="Arial"/>
            </a:endParaRPr>
          </a:p>
        </p:txBody>
      </p:sp>
      <p:sp>
        <p:nvSpPr>
          <p:cNvPr id="648" name="Rectangle 68"/>
          <p:cNvSpPr/>
          <p:nvPr/>
        </p:nvSpPr>
        <p:spPr>
          <a:xfrm>
            <a:off x="3756960" y="1683000"/>
            <a:ext cx="4700520" cy="638280"/>
          </a:xfrm>
          <a:prstGeom prst="rect">
            <a:avLst/>
          </a:prstGeom>
          <a:noFill/>
          <a:ln w="0">
            <a:noFill/>
          </a:ln>
        </p:spPr>
        <p:style>
          <a:lnRef idx="0"/>
          <a:fillRef idx="0"/>
          <a:effectRef idx="0"/>
          <a:fontRef idx="minor"/>
        </p:style>
        <p:txBody>
          <a:bodyPr numCol="1" spcCol="0" lIns="90000" rIns="90000" tIns="45000" bIns="45000" anchor="t">
            <a:spAutoFit/>
          </a:bodyPr>
          <a:p>
            <a:pPr marL="284040" indent="-284040">
              <a:lnSpc>
                <a:spcPct val="100000"/>
              </a:lnSpc>
              <a:buClr>
                <a:srgbClr val="000000"/>
              </a:buClr>
              <a:buFont typeface="Arial"/>
              <a:buChar char="•"/>
            </a:pPr>
            <a:r>
              <a:rPr b="0" lang="fr-FR" sz="1800" spc="-1" strike="noStrike">
                <a:solidFill>
                  <a:srgbClr val="000000"/>
                </a:solidFill>
                <a:latin typeface="Arial"/>
                <a:ea typeface="Arial"/>
              </a:rPr>
              <a:t>Flux et Redux ont tous deux des actions.</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rial"/>
              </a:rPr>
              <a:t>Application Monopage</a:t>
            </a:r>
            <a:endParaRPr b="0" lang="en-US" sz="2500" spc="-1" strike="noStrike">
              <a:latin typeface="Arial"/>
            </a:endParaRPr>
          </a:p>
        </p:txBody>
      </p:sp>
      <p:sp>
        <p:nvSpPr>
          <p:cNvPr id="650"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Modèle Flux</a:t>
            </a:r>
            <a:endParaRPr b="0" lang="en-US" sz="2800" spc="-1" strike="noStrike">
              <a:latin typeface="Arial"/>
            </a:endParaRPr>
          </a:p>
        </p:txBody>
      </p:sp>
      <p:pic>
        <p:nvPicPr>
          <p:cNvPr id="651" name="Picture 16" descr=""/>
          <p:cNvPicPr/>
          <p:nvPr/>
        </p:nvPicPr>
        <p:blipFill>
          <a:blip r:embed="rId1"/>
          <a:stretch/>
        </p:blipFill>
        <p:spPr>
          <a:xfrm>
            <a:off x="194040" y="177120"/>
            <a:ext cx="1776240" cy="586440"/>
          </a:xfrm>
          <a:prstGeom prst="rect">
            <a:avLst/>
          </a:prstGeom>
          <a:ln w="0">
            <a:noFill/>
          </a:ln>
        </p:spPr>
      </p:pic>
      <p:sp>
        <p:nvSpPr>
          <p:cNvPr id="652" name="Straight Connector 53"/>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5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447F9DA3-A479-4C60-BBED-DBD8D1AC715C}" type="slidenum">
              <a:rPr b="1" lang="fr-FR" sz="1200" spc="-1" strike="noStrike">
                <a:solidFill>
                  <a:srgbClr val="0d0d0d"/>
                </a:solidFill>
                <a:latin typeface="Arial"/>
                <a:ea typeface="Arial"/>
              </a:rPr>
              <a:t>8</a:t>
            </a:fld>
            <a:endParaRPr b="0" lang="en-US" sz="1200" spc="-1" strike="noStrike">
              <a:latin typeface="Times New Roman"/>
            </a:endParaRPr>
          </a:p>
        </p:txBody>
      </p:sp>
      <p:pic>
        <p:nvPicPr>
          <p:cNvPr id="654" name="Picture 17" descr=""/>
          <p:cNvPicPr/>
          <p:nvPr/>
        </p:nvPicPr>
        <p:blipFill>
          <a:blip r:embed="rId2"/>
          <a:stretch/>
        </p:blipFill>
        <p:spPr>
          <a:xfrm>
            <a:off x="1067760" y="2926080"/>
            <a:ext cx="9853200" cy="1860840"/>
          </a:xfrm>
          <a:prstGeom prst="rect">
            <a:avLst/>
          </a:prstGeom>
          <a:ln w="0">
            <a:noFill/>
          </a:ln>
        </p:spPr>
      </p:pic>
      <p:sp>
        <p:nvSpPr>
          <p:cNvPr id="655" name="Subtitle 5"/>
          <p:cNvSpPr/>
          <p:nvPr/>
        </p:nvSpPr>
        <p:spPr>
          <a:xfrm>
            <a:off x="1527480" y="2898000"/>
            <a:ext cx="9142560" cy="968400"/>
          </a:xfrm>
          <a:prstGeom prst="rect">
            <a:avLst/>
          </a:prstGeom>
          <a:noFill/>
          <a:ln w="0">
            <a:noFill/>
          </a:ln>
        </p:spPr>
        <p:style>
          <a:lnRef idx="0"/>
          <a:fillRef idx="0"/>
          <a:effectRef idx="0"/>
          <a:fontRef idx="minor"/>
        </p:style>
      </p:sp>
      <p:sp>
        <p:nvSpPr>
          <p:cNvPr id="656" name="Rectangle 60"/>
          <p:cNvSpPr/>
          <p:nvPr/>
        </p:nvSpPr>
        <p:spPr>
          <a:xfrm>
            <a:off x="4136400" y="1806120"/>
            <a:ext cx="3917520" cy="363960"/>
          </a:xfrm>
          <a:prstGeom prst="rect">
            <a:avLst/>
          </a:prstGeom>
          <a:noFill/>
          <a:ln w="0">
            <a:noFill/>
          </a:ln>
        </p:spPr>
        <p:style>
          <a:lnRef idx="0"/>
          <a:fillRef idx="0"/>
          <a:effectRef idx="0"/>
          <a:fontRef idx="minor"/>
        </p:style>
        <p:txBody>
          <a:bodyPr numCol="1" spcCol="0" lIns="90000" rIns="90000" tIns="45000" bIns="45000" anchor="t">
            <a:spAutoFit/>
          </a:bodyPr>
          <a:p>
            <a:pPr>
              <a:lnSpc>
                <a:spcPct val="100000"/>
              </a:lnSpc>
            </a:pPr>
            <a:r>
              <a:rPr b="0" lang="en-US" sz="1800" spc="-1" strike="noStrike">
                <a:solidFill>
                  <a:srgbClr val="000000"/>
                </a:solidFill>
                <a:latin typeface="Arial"/>
                <a:ea typeface="Arial"/>
              </a:rPr>
              <a:t>properties flow down, actions flow up</a:t>
            </a:r>
            <a:endParaRPr b="0" lang="en-US" sz="1800" spc="-1" strike="noStrike">
              <a:latin typeface="Arial"/>
            </a:endParaRPr>
          </a:p>
        </p:txBody>
      </p:sp>
      <p:sp>
        <p:nvSpPr>
          <p:cNvPr id="657" name="Straight Connector 54"/>
          <p:cNvSpPr/>
          <p:nvPr/>
        </p:nvSpPr>
        <p:spPr>
          <a:xfrm flipV="1">
            <a:off x="10300320" y="2572560"/>
            <a:ext cx="360" cy="334080"/>
          </a:xfrm>
          <a:custGeom>
            <a:avLst/>
            <a:gdLst/>
            <a:ahLst/>
            <a:rect l="l" t="t" r="r" b="b"/>
            <a:pathLst>
              <a:path w="21600" h="21600">
                <a:moveTo>
                  <a:pt x="0" y="0"/>
                </a:moveTo>
                <a:lnTo>
                  <a:pt x="21600" y="21600"/>
                </a:lnTo>
              </a:path>
            </a:pathLst>
          </a:custGeom>
          <a:noFill/>
          <a:ln w="38160">
            <a:solidFill>
              <a:srgbClr val="43729d"/>
            </a:solidFill>
            <a:round/>
          </a:ln>
        </p:spPr>
        <p:style>
          <a:lnRef idx="0"/>
          <a:fillRef idx="0"/>
          <a:effectRef idx="0"/>
          <a:fontRef idx="minor"/>
        </p:style>
      </p:sp>
      <p:sp>
        <p:nvSpPr>
          <p:cNvPr id="658" name="Straight Connector 57"/>
          <p:cNvSpPr/>
          <p:nvPr/>
        </p:nvSpPr>
        <p:spPr>
          <a:xfrm flipH="1">
            <a:off x="2165400" y="2557440"/>
            <a:ext cx="8132040" cy="360"/>
          </a:xfrm>
          <a:custGeom>
            <a:avLst/>
            <a:gdLst/>
            <a:ahLst/>
            <a:rect l="l" t="t" r="r" b="b"/>
            <a:pathLst>
              <a:path w="21600" h="21600">
                <a:moveTo>
                  <a:pt x="0" y="0"/>
                </a:moveTo>
                <a:lnTo>
                  <a:pt x="21600" y="21600"/>
                </a:lnTo>
              </a:path>
            </a:pathLst>
          </a:custGeom>
          <a:noFill/>
          <a:ln w="38160">
            <a:solidFill>
              <a:srgbClr val="43729d"/>
            </a:solidFill>
            <a:round/>
          </a:ln>
        </p:spPr>
        <p:style>
          <a:lnRef idx="0"/>
          <a:fillRef idx="0"/>
          <a:effectRef idx="0"/>
          <a:fontRef idx="minor"/>
        </p:style>
      </p:sp>
      <p:sp>
        <p:nvSpPr>
          <p:cNvPr id="659" name="Straight Connector 58"/>
          <p:cNvSpPr/>
          <p:nvPr/>
        </p:nvSpPr>
        <p:spPr>
          <a:xfrm flipH="1">
            <a:off x="2163960" y="2557440"/>
            <a:ext cx="360" cy="339480"/>
          </a:xfrm>
          <a:custGeom>
            <a:avLst/>
            <a:gdLst/>
            <a:ahLst/>
            <a:rect l="l" t="t" r="r" b="b"/>
            <a:pathLst>
              <a:path w="21600" h="21600">
                <a:moveTo>
                  <a:pt x="0" y="0"/>
                </a:moveTo>
                <a:lnTo>
                  <a:pt x="21600" y="21600"/>
                </a:lnTo>
              </a:path>
            </a:pathLst>
          </a:custGeom>
          <a:noFill/>
          <a:ln w="38160">
            <a:solidFill>
              <a:srgbClr val="43729d"/>
            </a:solidFill>
            <a:round/>
            <a:tailEnd len="med" type="arrow" w="med"/>
          </a:ln>
        </p:spPr>
        <p:style>
          <a:lnRef idx="0"/>
          <a:fillRef idx="0"/>
          <a:effectRef idx="0"/>
          <a:fontRef idx="minor"/>
        </p:style>
      </p:sp>
      <p:sp>
        <p:nvSpPr>
          <p:cNvPr id="660" name="Straight Connector 59"/>
          <p:cNvSpPr/>
          <p:nvPr/>
        </p:nvSpPr>
        <p:spPr>
          <a:xfrm>
            <a:off x="356760" y="3276000"/>
            <a:ext cx="1077480" cy="360"/>
          </a:xfrm>
          <a:custGeom>
            <a:avLst/>
            <a:gdLst/>
            <a:ahLst/>
            <a:rect l="l" t="t" r="r" b="b"/>
            <a:pathLst>
              <a:path w="21600" h="21600">
                <a:moveTo>
                  <a:pt x="0" y="0"/>
                </a:moveTo>
                <a:lnTo>
                  <a:pt x="21600" y="21600"/>
                </a:lnTo>
              </a:path>
            </a:pathLst>
          </a:custGeom>
          <a:noFill/>
          <a:ln w="38160">
            <a:solidFill>
              <a:srgbClr val="43729d"/>
            </a:solidFill>
            <a:round/>
            <a:tailEnd len="med" type="arrow" w="med"/>
          </a:ln>
        </p:spPr>
        <p:style>
          <a:lnRef idx="0"/>
          <a:fillRef idx="0"/>
          <a:effectRef idx="0"/>
          <a:fontRef idx="minor"/>
        </p:style>
      </p:sp>
      <p:sp>
        <p:nvSpPr>
          <p:cNvPr id="661" name="Rectangle 61"/>
          <p:cNvSpPr/>
          <p:nvPr/>
        </p:nvSpPr>
        <p:spPr>
          <a:xfrm>
            <a:off x="2307240" y="4997160"/>
            <a:ext cx="7104600" cy="12304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800" spc="-1" strike="noStrike">
                <a:solidFill>
                  <a:srgbClr val="000000"/>
                </a:solidFill>
                <a:latin typeface="Arial"/>
                <a:ea typeface="Arial"/>
              </a:rPr>
              <a:t>cycle de vie : render récursif et conditionnel des composants</a:t>
            </a:r>
            <a:br/>
            <a:br/>
            <a:r>
              <a:rPr b="0" lang="fr-FR" sz="1800" spc="-1" strike="noStrike">
                <a:solidFill>
                  <a:srgbClr val="000000"/>
                </a:solidFill>
                <a:latin typeface="Arial"/>
                <a:ea typeface="Arial"/>
              </a:rPr>
              <a:t>limitation du MVC : moins de réutilisabilité, pas de découpage fonctionnel de l'UI</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rial"/>
              </a:rPr>
              <a:t>Application Monopage</a:t>
            </a:r>
            <a:endParaRPr b="0" lang="en-US" sz="2500" spc="-1" strike="noStrike">
              <a:latin typeface="Arial"/>
            </a:endParaRPr>
          </a:p>
        </p:txBody>
      </p:sp>
      <p:sp>
        <p:nvSpPr>
          <p:cNvPr id="663"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Flux : Vues controlleur</a:t>
            </a:r>
            <a:endParaRPr b="0" lang="en-US" sz="2800" spc="-1" strike="noStrike">
              <a:latin typeface="Arial"/>
            </a:endParaRPr>
          </a:p>
        </p:txBody>
      </p:sp>
      <p:pic>
        <p:nvPicPr>
          <p:cNvPr id="664" name="Picture 15" descr=""/>
          <p:cNvPicPr/>
          <p:nvPr/>
        </p:nvPicPr>
        <p:blipFill>
          <a:blip r:embed="rId1"/>
          <a:stretch/>
        </p:blipFill>
        <p:spPr>
          <a:xfrm>
            <a:off x="194040" y="177120"/>
            <a:ext cx="1776240" cy="586440"/>
          </a:xfrm>
          <a:prstGeom prst="rect">
            <a:avLst/>
          </a:prstGeom>
          <a:ln w="0">
            <a:noFill/>
          </a:ln>
        </p:spPr>
      </p:pic>
      <p:sp>
        <p:nvSpPr>
          <p:cNvPr id="665" name="Straight Connector 60"/>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66" name="Subtitle 6"/>
          <p:cNvSpPr/>
          <p:nvPr/>
        </p:nvSpPr>
        <p:spPr>
          <a:xfrm>
            <a:off x="1527480" y="2898000"/>
            <a:ext cx="9142560" cy="968400"/>
          </a:xfrm>
          <a:prstGeom prst="rect">
            <a:avLst/>
          </a:prstGeom>
          <a:noFill/>
          <a:ln w="0">
            <a:noFill/>
          </a:ln>
        </p:spPr>
        <p:style>
          <a:lnRef idx="0"/>
          <a:fillRef idx="0"/>
          <a:effectRef idx="0"/>
          <a:fontRef idx="minor"/>
        </p:style>
      </p:sp>
      <p:sp>
        <p:nvSpPr>
          <p:cNvPr id="667" name=""/>
          <p:cNvSpPr/>
          <p:nvPr/>
        </p:nvSpPr>
        <p:spPr>
          <a:xfrm>
            <a:off x="228600" y="1585080"/>
            <a:ext cx="6857280" cy="4476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Avenir"/>
                <a:ea typeface="DejaVu Sans"/>
              </a:rPr>
              <a:t>...</a:t>
            </a:r>
            <a:endParaRPr b="0" lang="en-US" sz="1400" spc="-1" strike="noStrike">
              <a:latin typeface="Arial"/>
            </a:endParaRPr>
          </a:p>
          <a:p>
            <a:pPr>
              <a:lnSpc>
                <a:spcPct val="100000"/>
              </a:lnSpc>
            </a:pPr>
            <a:r>
              <a:rPr b="0" lang="en-US" sz="1400" spc="-1" strike="noStrike">
                <a:solidFill>
                  <a:srgbClr val="000000"/>
                </a:solidFill>
                <a:latin typeface="Avenir"/>
                <a:ea typeface="DejaVu Sans"/>
              </a:rPr>
              <a:t>function PostPage() {</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const [posts, setPosts] = useState(postStore.getPosts());</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useEffect(() =&gt; {</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postStore.addChangeListener(onChange);</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if (postStore.getPosts().length === 0) getPosts();</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return () =&gt; postStore.removeChangeListener(onChange);</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 []);</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function onChange() {</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setPosts(postStore.getPosts());</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return (</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&lt;div&gt;</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&lt;PostLists posts={posts} /&gt;</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&lt;/div&gt;</a:t>
            </a:r>
            <a:endParaRPr b="0" lang="en-US" sz="1400" spc="-1" strike="noStrike">
              <a:latin typeface="Arial"/>
            </a:endParaRPr>
          </a:p>
          <a:p>
            <a:pPr>
              <a:lnSpc>
                <a:spcPct val="100000"/>
              </a:lnSpc>
            </a:pPr>
            <a:r>
              <a:rPr b="0" lang="en-US" sz="1400" spc="-1" strike="noStrike">
                <a:solidFill>
                  <a:srgbClr val="000000"/>
                </a:solidFill>
                <a:latin typeface="Avenir"/>
                <a:ea typeface="DejaVu Sans"/>
              </a:rPr>
              <a:t>    </a:t>
            </a:r>
            <a:r>
              <a:rPr b="0" lang="en-US" sz="1400" spc="-1" strike="noStrike">
                <a:solidFill>
                  <a:srgbClr val="000000"/>
                </a:solidFill>
                <a:latin typeface="Avenir"/>
                <a:ea typeface="DejaVu Sans"/>
              </a:rPr>
              <a:t>);</a:t>
            </a:r>
            <a:endParaRPr b="0" lang="en-US" sz="1400" spc="-1" strike="noStrike">
              <a:latin typeface="Arial"/>
            </a:endParaRPr>
          </a:p>
          <a:p>
            <a:pPr>
              <a:lnSpc>
                <a:spcPct val="100000"/>
              </a:lnSpc>
            </a:pPr>
            <a:r>
              <a:rPr b="0" lang="en-US" sz="1400" spc="-1" strike="noStrike">
                <a:solidFill>
                  <a:srgbClr val="000000"/>
                </a:solidFill>
                <a:latin typeface="Avenir"/>
                <a:ea typeface="DejaVu Sans"/>
              </a:rPr>
              <a:t>}</a:t>
            </a:r>
            <a:endParaRPr b="0" lang="en-US" sz="1400" spc="-1" strike="noStrike">
              <a:latin typeface="Arial"/>
            </a:endParaRPr>
          </a:p>
          <a:p>
            <a:pPr>
              <a:lnSpc>
                <a:spcPct val="100000"/>
              </a:lnSpc>
            </a:pPr>
            <a:r>
              <a:rPr b="0" lang="en-US" sz="1400" spc="-1" strike="noStrike">
                <a:solidFill>
                  <a:srgbClr val="000000"/>
                </a:solidFill>
                <a:latin typeface="Avenir"/>
                <a:ea typeface="DejaVu Sans"/>
              </a:rPr>
              <a:t>export default PostPage;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rial"/>
              </a:rPr>
              <a:t>Application Monopage</a:t>
            </a:r>
            <a:endParaRPr b="0" lang="en-US" sz="2500" spc="-1" strike="noStrike">
              <a:latin typeface="Arial"/>
            </a:endParaRPr>
          </a:p>
        </p:txBody>
      </p:sp>
      <p:sp>
        <p:nvSpPr>
          <p:cNvPr id="669"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Flux: Store</a:t>
            </a:r>
            <a:endParaRPr b="0" lang="en-US" sz="2800" spc="-1" strike="noStrike">
              <a:latin typeface="Arial"/>
            </a:endParaRPr>
          </a:p>
        </p:txBody>
      </p:sp>
      <p:pic>
        <p:nvPicPr>
          <p:cNvPr id="670" name="Picture 21" descr=""/>
          <p:cNvPicPr/>
          <p:nvPr/>
        </p:nvPicPr>
        <p:blipFill>
          <a:blip r:embed="rId1"/>
          <a:stretch/>
        </p:blipFill>
        <p:spPr>
          <a:xfrm>
            <a:off x="194040" y="177120"/>
            <a:ext cx="1776240" cy="586440"/>
          </a:xfrm>
          <a:prstGeom prst="rect">
            <a:avLst/>
          </a:prstGeom>
          <a:ln w="0">
            <a:noFill/>
          </a:ln>
        </p:spPr>
      </p:pic>
      <p:sp>
        <p:nvSpPr>
          <p:cNvPr id="671" name="Straight Connector 70"/>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72" name="Subtitle 9"/>
          <p:cNvSpPr/>
          <p:nvPr/>
        </p:nvSpPr>
        <p:spPr>
          <a:xfrm>
            <a:off x="1527480" y="2898000"/>
            <a:ext cx="9142560" cy="968400"/>
          </a:xfrm>
          <a:prstGeom prst="rect">
            <a:avLst/>
          </a:prstGeom>
          <a:noFill/>
          <a:ln w="0">
            <a:noFill/>
          </a:ln>
        </p:spPr>
        <p:style>
          <a:lnRef idx="0"/>
          <a:fillRef idx="0"/>
          <a:effectRef idx="0"/>
          <a:fontRef idx="minor"/>
        </p:style>
      </p:sp>
      <p:sp>
        <p:nvSpPr>
          <p:cNvPr id="673" name=""/>
          <p:cNvSpPr/>
          <p:nvPr/>
        </p:nvSpPr>
        <p:spPr>
          <a:xfrm>
            <a:off x="457200" y="1828800"/>
            <a:ext cx="6857280" cy="5416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000000"/>
                </a:solidFill>
                <a:latin typeface="Avenir"/>
                <a:ea typeface="DejaVu Sans"/>
              </a:rPr>
              <a:t>class PostStore extends EventEmitter {</a:t>
            </a: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addChangeListener(callback) {</a:t>
            </a: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this.on(CHANGE_EVENT, callback);</a:t>
            </a: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removeChangeListener(callback) {</a:t>
            </a: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this.removeListener(CHANGE_EVENT, callback);</a:t>
            </a: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emitChange() {</a:t>
            </a: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this.emit(CHANGE_EVENT);</a:t>
            </a: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getPosts() {</a:t>
            </a: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return _posts;</a:t>
            </a:r>
            <a:endParaRPr b="0" lang="en-US" sz="1600" spc="-1" strike="noStrike">
              <a:latin typeface="Arial"/>
            </a:endParaRPr>
          </a:p>
          <a:p>
            <a:pPr>
              <a:lnSpc>
                <a:spcPct val="100000"/>
              </a:lnSpc>
            </a:pPr>
            <a:r>
              <a:rPr b="0" lang="en-US" sz="1600" spc="-1" strike="noStrike">
                <a:solidFill>
                  <a:srgbClr val="000000"/>
                </a:solidFill>
                <a:latin typeface="Avenir"/>
                <a:ea typeface="DejaVu Sans"/>
              </a:rPr>
              <a:t>    </a:t>
            </a:r>
            <a:r>
              <a:rPr b="0" lang="en-US" sz="1600" spc="-1" strike="noStrike">
                <a:solidFill>
                  <a:srgbClr val="000000"/>
                </a:solidFill>
                <a:latin typeface="Avenir"/>
                <a:ea typeface="DejaVu Sans"/>
              </a:rPr>
              <a:t>}</a:t>
            </a:r>
            <a:endParaRPr b="0" lang="en-US" sz="1600" spc="-1" strike="noStrike">
              <a:latin typeface="Arial"/>
            </a:endParaRPr>
          </a:p>
          <a:p>
            <a:pPr>
              <a:lnSpc>
                <a:spcPct val="100000"/>
              </a:lnSpc>
            </a:pPr>
            <a:r>
              <a:rPr b="0" lang="en-US" sz="1600" spc="-1" strike="noStrike">
                <a:solidFill>
                  <a:srgbClr val="000000"/>
                </a:solidFill>
                <a:latin typeface="Avenir"/>
                <a:ea typeface="DejaVu Sans"/>
              </a:rPr>
              <a:t>}</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venir"/>
                <a:ea typeface="DejaVu Sans"/>
              </a:rPr>
              <a:t>const store = new PostStore();</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rial"/>
              </a:rPr>
              <a:t>Application Monopage</a:t>
            </a:r>
            <a:endParaRPr b="0" lang="en-US" sz="2500" spc="-1" strike="noStrike">
              <a:latin typeface="Arial"/>
            </a:endParaRPr>
          </a:p>
        </p:txBody>
      </p:sp>
      <p:sp>
        <p:nvSpPr>
          <p:cNvPr id="675"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Flux : Role du Dispatcher </a:t>
            </a:r>
            <a:endParaRPr b="0" lang="en-US" sz="2800" spc="-1" strike="noStrike">
              <a:latin typeface="Arial"/>
            </a:endParaRPr>
          </a:p>
        </p:txBody>
      </p:sp>
      <p:pic>
        <p:nvPicPr>
          <p:cNvPr id="676" name="Picture 28" descr=""/>
          <p:cNvPicPr/>
          <p:nvPr/>
        </p:nvPicPr>
        <p:blipFill>
          <a:blip r:embed="rId1"/>
          <a:stretch/>
        </p:blipFill>
        <p:spPr>
          <a:xfrm>
            <a:off x="194040" y="177120"/>
            <a:ext cx="1776240" cy="586440"/>
          </a:xfrm>
          <a:prstGeom prst="rect">
            <a:avLst/>
          </a:prstGeom>
          <a:ln w="0">
            <a:noFill/>
          </a:ln>
        </p:spPr>
      </p:pic>
      <p:sp>
        <p:nvSpPr>
          <p:cNvPr id="677" name="Straight Connector 71"/>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78" name="Subtitle 10"/>
          <p:cNvSpPr/>
          <p:nvPr/>
        </p:nvSpPr>
        <p:spPr>
          <a:xfrm>
            <a:off x="1527480" y="2898000"/>
            <a:ext cx="9142560" cy="968400"/>
          </a:xfrm>
          <a:prstGeom prst="rect">
            <a:avLst/>
          </a:prstGeom>
          <a:noFill/>
          <a:ln w="0">
            <a:noFill/>
          </a:ln>
        </p:spPr>
        <p:style>
          <a:lnRef idx="0"/>
          <a:fillRef idx="0"/>
          <a:effectRef idx="0"/>
          <a:fontRef idx="minor"/>
        </p:style>
      </p:sp>
      <p:sp>
        <p:nvSpPr>
          <p:cNvPr id="679" name=""/>
          <p:cNvSpPr/>
          <p:nvPr/>
        </p:nvSpPr>
        <p:spPr>
          <a:xfrm>
            <a:off x="685800" y="2068560"/>
            <a:ext cx="10743840" cy="133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latin typeface="Avenir"/>
              </a:rPr>
              <a:t>hub central qui gère les données  de l’application.</a:t>
            </a:r>
            <a:endParaRPr b="0" lang="en-US" sz="1800" spc="-1" strike="noStrike">
              <a:latin typeface="Arial"/>
            </a:endParaRPr>
          </a:p>
          <a:p>
            <a:pPr>
              <a:lnSpc>
                <a:spcPct val="100000"/>
              </a:lnSpc>
            </a:pPr>
            <a:r>
              <a:rPr b="0" lang="en-US" sz="1800" spc="-1" strike="noStrike">
                <a:latin typeface="Avenir"/>
              </a:rPr>
              <a:t>Sert a distribuer les actions aux Stores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681"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Application isomorphique</a:t>
            </a:r>
            <a:endParaRPr b="0" lang="en-US" sz="3600" spc="-1" strike="noStrike">
              <a:latin typeface="Arial"/>
            </a:endParaRPr>
          </a:p>
        </p:txBody>
      </p:sp>
      <p:pic>
        <p:nvPicPr>
          <p:cNvPr id="682" name="Picture 5" descr=""/>
          <p:cNvPicPr/>
          <p:nvPr/>
        </p:nvPicPr>
        <p:blipFill>
          <a:blip r:embed="rId1"/>
          <a:stretch/>
        </p:blipFill>
        <p:spPr>
          <a:xfrm>
            <a:off x="194040" y="177120"/>
            <a:ext cx="1776240" cy="586440"/>
          </a:xfrm>
          <a:prstGeom prst="rect">
            <a:avLst/>
          </a:prstGeom>
          <a:ln w="0">
            <a:noFill/>
          </a:ln>
        </p:spPr>
      </p:pic>
      <p:sp>
        <p:nvSpPr>
          <p:cNvPr id="683"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84"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D25ED1DC-F090-48FC-8772-F8EE2AC78358}"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685" name="Subtitle 2"/>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L’Isomorphisme</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Node.JS</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Next.Js</a:t>
            </a:r>
            <a:endParaRPr b="0" lang="en-US" sz="2800" spc="-1" strike="noStrike">
              <a:latin typeface="Arial"/>
            </a:endParaRPr>
          </a:p>
          <a:p>
            <a:pPr algn="ctr">
              <a:lnSpc>
                <a:spcPct val="90000"/>
              </a:lnSpc>
              <a:spcBef>
                <a:spcPts val="998"/>
              </a:spcBef>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Application isomorphique</a:t>
            </a:r>
            <a:endParaRPr b="0" lang="en-US" sz="2500" spc="-1" strike="noStrike">
              <a:latin typeface="Arial"/>
            </a:endParaRPr>
          </a:p>
        </p:txBody>
      </p:sp>
      <p:sp>
        <p:nvSpPr>
          <p:cNvPr id="687"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L’isomorphis</a:t>
            </a:r>
            <a:r>
              <a:rPr b="1" lang="fr-FR" sz="2800" spc="-1" strike="noStrike">
                <a:solidFill>
                  <a:srgbClr val="000000"/>
                </a:solidFill>
                <a:latin typeface="Avenir LT Std"/>
                <a:ea typeface="Avenir LT Std"/>
              </a:rPr>
              <a:t>me</a:t>
            </a:r>
            <a:endParaRPr b="0" lang="en-US" sz="2800" spc="-1" strike="noStrike">
              <a:latin typeface="Arial"/>
            </a:endParaRPr>
          </a:p>
        </p:txBody>
      </p:sp>
      <p:pic>
        <p:nvPicPr>
          <p:cNvPr id="688" name="Picture 5" descr=""/>
          <p:cNvPicPr/>
          <p:nvPr/>
        </p:nvPicPr>
        <p:blipFill>
          <a:blip r:embed="rId1"/>
          <a:stretch/>
        </p:blipFill>
        <p:spPr>
          <a:xfrm>
            <a:off x="194040" y="177120"/>
            <a:ext cx="1776240" cy="586440"/>
          </a:xfrm>
          <a:prstGeom prst="rect">
            <a:avLst/>
          </a:prstGeom>
          <a:ln w="0">
            <a:noFill/>
          </a:ln>
        </p:spPr>
      </p:pic>
      <p:sp>
        <p:nvSpPr>
          <p:cNvPr id="689"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90"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E5075B88-4FEA-46AD-BEB9-0985A6D4DD8C}" type="slidenum">
              <a:rPr b="1" lang="en-US" sz="1200" spc="-1" strike="noStrike">
                <a:solidFill>
                  <a:srgbClr val="0d0d0d"/>
                </a:solidFill>
                <a:latin typeface="Arial"/>
                <a:ea typeface="Arial"/>
              </a:rPr>
              <a:t>8</a:t>
            </a:fld>
            <a:endParaRPr b="0" lang="en-US" sz="1200" spc="-1" strike="noStrike">
              <a:latin typeface="Times New Roman"/>
            </a:endParaRPr>
          </a:p>
        </p:txBody>
      </p:sp>
      <p:sp>
        <p:nvSpPr>
          <p:cNvPr id="691" name="Rectangle 8"/>
          <p:cNvSpPr/>
          <p:nvPr/>
        </p:nvSpPr>
        <p:spPr>
          <a:xfrm>
            <a:off x="6623640" y="1873800"/>
            <a:ext cx="5175000" cy="4300560"/>
          </a:xfrm>
          <a:prstGeom prst="rect">
            <a:avLst/>
          </a:prstGeom>
          <a:noFill/>
          <a:ln w="0">
            <a:noFill/>
          </a:ln>
        </p:spPr>
        <p:style>
          <a:lnRef idx="0"/>
          <a:fillRef idx="0"/>
          <a:effectRef idx="0"/>
          <a:fontRef idx="minor"/>
        </p:style>
      </p:sp>
      <p:sp>
        <p:nvSpPr>
          <p:cNvPr id="692" name="Rectangle 9"/>
          <p:cNvSpPr/>
          <p:nvPr/>
        </p:nvSpPr>
        <p:spPr>
          <a:xfrm>
            <a:off x="406080" y="1816560"/>
            <a:ext cx="11315880" cy="43729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800" spc="-1" strike="noStrike">
                <a:solidFill>
                  <a:srgbClr val="000000"/>
                </a:solidFill>
                <a:latin typeface="Avenir LT Std"/>
                <a:ea typeface="Avenir LT Std"/>
              </a:rPr>
              <a:t>une application est isomorphique lorsqu'elle </a:t>
            </a:r>
            <a:r>
              <a:rPr b="1" lang="fr-FR" sz="1800" spc="-1" strike="noStrike">
                <a:solidFill>
                  <a:srgbClr val="000000"/>
                </a:solidFill>
                <a:latin typeface="Avenir LT Std"/>
                <a:ea typeface="Avenir LT Std"/>
              </a:rPr>
              <a:t>partage</a:t>
            </a:r>
            <a:r>
              <a:rPr b="0" lang="fr-FR" sz="1800" spc="-1" strike="noStrike">
                <a:solidFill>
                  <a:srgbClr val="000000"/>
                </a:solidFill>
                <a:latin typeface="Avenir LT Std"/>
                <a:ea typeface="Avenir LT Std"/>
              </a:rPr>
              <a:t> le </a:t>
            </a:r>
            <a:r>
              <a:rPr b="1" lang="fr-FR" sz="1800" spc="-1" strike="noStrike">
                <a:solidFill>
                  <a:srgbClr val="000000"/>
                </a:solidFill>
                <a:latin typeface="Avenir LT Std"/>
                <a:ea typeface="Avenir LT Std"/>
              </a:rPr>
              <a:t>même code coté client </a:t>
            </a:r>
            <a:r>
              <a:rPr b="0" lang="fr-FR" sz="1800" spc="-1" strike="noStrike">
                <a:solidFill>
                  <a:srgbClr val="000000"/>
                </a:solidFill>
                <a:latin typeface="Avenir LT Std"/>
                <a:ea typeface="Avenir LT Std"/>
              </a:rPr>
              <a:t>(navigateur) et </a:t>
            </a:r>
            <a:r>
              <a:rPr b="1" lang="fr-FR" sz="1800" spc="-1" strike="noStrike">
                <a:solidFill>
                  <a:srgbClr val="000000"/>
                </a:solidFill>
                <a:latin typeface="Avenir LT Std"/>
                <a:ea typeface="Avenir LT Std"/>
              </a:rPr>
              <a:t>coté serveur</a:t>
            </a:r>
            <a:r>
              <a:rPr b="0" lang="fr-FR" sz="1800" spc="-1" strike="noStrike">
                <a:solidFill>
                  <a:srgbClr val="000000"/>
                </a:solidFill>
                <a:latin typeface="Avenir LT Std"/>
                <a:ea typeface="Avenir LT Std"/>
              </a:rPr>
              <a:t>.</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les avantages de l'isomorphisme: </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Un seul code, pour toute une application (serveur et client)</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Les moteurs de recherche voient le contenu (plus totalement vrai: Google interprète JS)</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a:t>
            </a:r>
            <a:r>
              <a:rPr b="1" lang="fr-FR" sz="1800" spc="-1" strike="noStrike">
                <a:solidFill>
                  <a:srgbClr val="000000"/>
                </a:solidFill>
                <a:latin typeface="Avenir LT Std"/>
                <a:ea typeface="Avenir LT Std"/>
              </a:rPr>
              <a:t>Rapide</a:t>
            </a:r>
            <a:r>
              <a:rPr b="0" lang="fr-FR" sz="1800" spc="-1" strike="noStrike">
                <a:solidFill>
                  <a:srgbClr val="000000"/>
                </a:solidFill>
                <a:latin typeface="Avenir LT Std"/>
                <a:ea typeface="Avenir LT Std"/>
              </a:rPr>
              <a:t>, plus nécessaire d'attendre le téléchargement du JS pour voir la page</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Plus </a:t>
            </a:r>
            <a:r>
              <a:rPr b="1" lang="fr-FR" sz="1800" spc="-1" strike="noStrike">
                <a:solidFill>
                  <a:srgbClr val="000000"/>
                </a:solidFill>
                <a:latin typeface="Avenir LT Std"/>
                <a:ea typeface="Avenir LT Std"/>
              </a:rPr>
              <a:t>facile à maintenir </a:t>
            </a:r>
            <a:r>
              <a:rPr b="0" lang="fr-FR" sz="1800" spc="-1" strike="noStrike">
                <a:solidFill>
                  <a:srgbClr val="000000"/>
                </a:solidFill>
                <a:latin typeface="Avenir LT Std"/>
                <a:ea typeface="Avenir LT Std"/>
              </a:rPr>
              <a:t>(une seule codebase)</a:t>
            </a:r>
            <a:endParaRPr b="0" lang="en-US" sz="1800" spc="-1" strike="noStrike">
              <a:latin typeface="Arial"/>
            </a:endParaRPr>
          </a:p>
          <a:p>
            <a:pPr>
              <a:lnSpc>
                <a:spcPct val="114000"/>
              </a:lnSpc>
            </a:pPr>
            <a:r>
              <a:rPr b="0" lang="fr-FR" sz="1800" spc="-1" strike="noStrike">
                <a:solidFill>
                  <a:srgbClr val="000000"/>
                </a:solidFill>
                <a:latin typeface="Avenir LT Std"/>
                <a:ea typeface="Avenir LT Std"/>
              </a:rPr>
              <a:t>- Un </a:t>
            </a:r>
            <a:r>
              <a:rPr b="1" lang="fr-FR" sz="1800" spc="-1" strike="noStrike">
                <a:solidFill>
                  <a:srgbClr val="000000"/>
                </a:solidFill>
                <a:latin typeface="Avenir LT Std"/>
                <a:ea typeface="Avenir LT Std"/>
              </a:rPr>
              <a:t>état identique </a:t>
            </a:r>
            <a:r>
              <a:rPr b="0" lang="fr-FR" sz="1800" spc="-1" strike="noStrike">
                <a:solidFill>
                  <a:srgbClr val="000000"/>
                </a:solidFill>
                <a:latin typeface="Avenir LT Std"/>
                <a:ea typeface="Avenir LT Std"/>
              </a:rPr>
              <a:t>(partagé) entre client et serveur, un </a:t>
            </a:r>
            <a:r>
              <a:rPr b="1" lang="fr-FR" sz="1800" spc="-1" strike="noStrike">
                <a:solidFill>
                  <a:srgbClr val="000000"/>
                </a:solidFill>
                <a:latin typeface="Avenir LT Std"/>
                <a:ea typeface="Avenir LT Std"/>
              </a:rPr>
              <a:t>debug plus simple</a:t>
            </a:r>
            <a:endParaRPr b="0" lang="en-US" sz="1800" spc="-1" strike="noStrike">
              <a:latin typeface="Arial"/>
            </a:endParaRPr>
          </a:p>
          <a:p>
            <a:pPr>
              <a:lnSpc>
                <a:spcPct val="114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Application isomorphique</a:t>
            </a:r>
            <a:endParaRPr b="0" lang="en-US" sz="2500" spc="-1" strike="noStrike">
              <a:latin typeface="Arial"/>
            </a:endParaRPr>
          </a:p>
        </p:txBody>
      </p:sp>
      <p:sp>
        <p:nvSpPr>
          <p:cNvPr id="694"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Node.js</a:t>
            </a:r>
            <a:endParaRPr b="0" lang="en-US" sz="2800" spc="-1" strike="noStrike">
              <a:latin typeface="Arial"/>
            </a:endParaRPr>
          </a:p>
        </p:txBody>
      </p:sp>
      <p:pic>
        <p:nvPicPr>
          <p:cNvPr id="695" name="Picture 5" descr=""/>
          <p:cNvPicPr/>
          <p:nvPr/>
        </p:nvPicPr>
        <p:blipFill>
          <a:blip r:embed="rId1"/>
          <a:stretch/>
        </p:blipFill>
        <p:spPr>
          <a:xfrm>
            <a:off x="194040" y="177120"/>
            <a:ext cx="1776240" cy="586440"/>
          </a:xfrm>
          <a:prstGeom prst="rect">
            <a:avLst/>
          </a:prstGeom>
          <a:ln w="0">
            <a:noFill/>
          </a:ln>
        </p:spPr>
      </p:pic>
      <p:sp>
        <p:nvSpPr>
          <p:cNvPr id="696"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697"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DE873021-F696-4AEA-8CF7-8C07FE8D9304}" type="slidenum">
              <a:rPr b="1" lang="en-US" sz="1200" spc="-1" strike="noStrike">
                <a:solidFill>
                  <a:srgbClr val="0d0d0d"/>
                </a:solidFill>
                <a:latin typeface="Arial"/>
                <a:ea typeface="Arial"/>
              </a:rPr>
              <a:t>8</a:t>
            </a:fld>
            <a:endParaRPr b="0" lang="en-US" sz="1200" spc="-1" strike="noStrike">
              <a:latin typeface="Times New Roman"/>
            </a:endParaRPr>
          </a:p>
        </p:txBody>
      </p:sp>
      <p:sp>
        <p:nvSpPr>
          <p:cNvPr id="698" name="Rectangle 8"/>
          <p:cNvSpPr/>
          <p:nvPr/>
        </p:nvSpPr>
        <p:spPr>
          <a:xfrm>
            <a:off x="6623640" y="1873800"/>
            <a:ext cx="5175000" cy="4300560"/>
          </a:xfrm>
          <a:prstGeom prst="rect">
            <a:avLst/>
          </a:prstGeom>
          <a:noFill/>
          <a:ln w="0">
            <a:noFill/>
          </a:ln>
        </p:spPr>
        <p:style>
          <a:lnRef idx="0"/>
          <a:fillRef idx="0"/>
          <a:effectRef idx="0"/>
          <a:fontRef idx="minor"/>
        </p:style>
      </p:sp>
      <p:sp>
        <p:nvSpPr>
          <p:cNvPr id="699" name="Rectangle 9"/>
          <p:cNvSpPr/>
          <p:nvPr/>
        </p:nvSpPr>
        <p:spPr>
          <a:xfrm>
            <a:off x="406080" y="1816560"/>
            <a:ext cx="11315880" cy="43729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Il s'agit d'un environnement serveur pour le JavaScript, construit en utilisant le moteur JavaScript de Google V8.</a:t>
            </a:r>
            <a:endParaRPr b="0" lang="en-US" sz="1400" spc="-1" strike="noStrike">
              <a:latin typeface="Arial"/>
            </a:endParaRPr>
          </a:p>
          <a:p>
            <a:pPr>
              <a:lnSpc>
                <a:spcPct val="114000"/>
              </a:lnSpc>
            </a:pP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Node est conçu pour gérer un très grand nombre de processus concurrents : par exemple des milliers de connexion HTTP et/ou Websocket, de l'écriture dans des fichiers en parallèle etc.</a:t>
            </a:r>
            <a:endParaRPr b="0" lang="en-US" sz="1400" spc="-1" strike="noStrike">
              <a:latin typeface="Arial"/>
            </a:endParaRPr>
          </a:p>
          <a:p>
            <a:pPr>
              <a:lnSpc>
                <a:spcPct val="114000"/>
              </a:lnSpc>
            </a:pP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Node est également conçu pour gérer des flux très importants de données.</a:t>
            </a:r>
            <a:endParaRPr b="0" lang="en-US" sz="1400" spc="-1" strike="noStrike">
              <a:latin typeface="Arial"/>
            </a:endParaRPr>
          </a:p>
          <a:p>
            <a:pPr>
              <a:lnSpc>
                <a:spcPct val="114000"/>
              </a:lnSpc>
            </a:pP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Node est donc excellent pour le Web et possède d’excellente performance.</a:t>
            </a:r>
            <a:endParaRPr b="0" lang="en-US" sz="1400" spc="-1" strike="noStrike">
              <a:latin typeface="Arial"/>
            </a:endParaRPr>
          </a:p>
          <a:p>
            <a:pPr>
              <a:lnSpc>
                <a:spcPct val="114000"/>
              </a:lnSpc>
            </a:pPr>
            <a:endParaRPr b="0" lang="en-US" sz="1400" spc="-1" strike="noStrike">
              <a:latin typeface="Arial"/>
            </a:endParaRPr>
          </a:p>
          <a:p>
            <a:pPr>
              <a:lnSpc>
                <a:spcPct val="114000"/>
              </a:lnSpc>
            </a:pPr>
            <a:endParaRPr b="0" lang="en-US" sz="1400" spc="-1" strike="noStrike">
              <a:latin typeface="Arial"/>
            </a:endParaRPr>
          </a:p>
          <a:p>
            <a:pPr>
              <a:lnSpc>
                <a:spcPct val="114000"/>
              </a:lnSpc>
            </a:pPr>
            <a:endParaRPr b="0" lang="en-US" sz="1400" spc="-1" strike="noStrike">
              <a:latin typeface="Arial"/>
            </a:endParaRPr>
          </a:p>
          <a:p>
            <a:pPr>
              <a:lnSpc>
                <a:spcPct val="114000"/>
              </a:lnSpc>
            </a:pPr>
            <a:endParaRPr b="0" lang="en-US" sz="1400" spc="-1" strike="noStrike">
              <a:latin typeface="Arial"/>
            </a:endParaRPr>
          </a:p>
          <a:p>
            <a:pPr>
              <a:lnSpc>
                <a:spcPct val="114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Intégration de JSX et ES2015</a:t>
            </a:r>
            <a:endParaRPr b="0" lang="en-US" sz="2500" spc="-1" strike="noStrike">
              <a:latin typeface="Arial"/>
            </a:endParaRPr>
          </a:p>
        </p:txBody>
      </p:sp>
      <p:sp>
        <p:nvSpPr>
          <p:cNvPr id="85"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Les outils : npm</a:t>
            </a:r>
            <a:endParaRPr b="0" lang="en-US" sz="2800" spc="-1" strike="noStrike">
              <a:latin typeface="Arial"/>
            </a:endParaRPr>
          </a:p>
        </p:txBody>
      </p:sp>
      <p:pic>
        <p:nvPicPr>
          <p:cNvPr id="86" name="Picture 5" descr=""/>
          <p:cNvPicPr/>
          <p:nvPr/>
        </p:nvPicPr>
        <p:blipFill>
          <a:blip r:embed="rId1"/>
          <a:stretch/>
        </p:blipFill>
        <p:spPr>
          <a:xfrm>
            <a:off x="194040" y="177120"/>
            <a:ext cx="1776240" cy="586440"/>
          </a:xfrm>
          <a:prstGeom prst="rect">
            <a:avLst/>
          </a:prstGeom>
          <a:ln w="0">
            <a:noFill/>
          </a:ln>
        </p:spPr>
      </p:pic>
      <p:sp>
        <p:nvSpPr>
          <p:cNvPr id="87"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88" name="Rectangle 7"/>
          <p:cNvSpPr/>
          <p:nvPr/>
        </p:nvSpPr>
        <p:spPr>
          <a:xfrm>
            <a:off x="440640" y="1873800"/>
            <a:ext cx="11315880" cy="72108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2000" spc="-1" strike="noStrike">
                <a:solidFill>
                  <a:srgbClr val="000000"/>
                </a:solidFill>
                <a:latin typeface="Avenir LT Std"/>
                <a:ea typeface="Avenir LT Std"/>
              </a:rPr>
              <a:t>Un fichier indispensable : package.json</a:t>
            </a:r>
            <a:endParaRPr b="0" lang="en-US" sz="2000" spc="-1" strike="noStrike">
              <a:latin typeface="Arial"/>
            </a:endParaRPr>
          </a:p>
        </p:txBody>
      </p:sp>
      <p:sp>
        <p:nvSpPr>
          <p:cNvPr id="8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8E986BD9-D8DF-42BB-84F6-F4BC9E4DB675}" type="slidenum">
              <a:rPr b="1" lang="fr-FR" sz="1200" spc="-1" strike="noStrike">
                <a:solidFill>
                  <a:srgbClr val="0d0d0d"/>
                </a:solidFill>
                <a:latin typeface="Arial"/>
                <a:ea typeface="Arial"/>
              </a:rPr>
              <a:t>&lt;number&gt;</a:t>
            </a:fld>
            <a:endParaRPr b="0" lang="en-US" sz="1200" spc="-1" strike="noStrike">
              <a:latin typeface="Times New Roman"/>
            </a:endParaRPr>
          </a:p>
        </p:txBody>
      </p:sp>
      <p:sp>
        <p:nvSpPr>
          <p:cNvPr id="90" name="Rectangle 9"/>
          <p:cNvSpPr/>
          <p:nvPr/>
        </p:nvSpPr>
        <p:spPr>
          <a:xfrm>
            <a:off x="3543840" y="5008320"/>
            <a:ext cx="5109840" cy="1344240"/>
          </a:xfrm>
          <a:prstGeom prst="rect">
            <a:avLst/>
          </a:prstGeom>
          <a:noFill/>
          <a:ln w="0">
            <a:noFill/>
          </a:ln>
        </p:spPr>
        <p:style>
          <a:lnRef idx="0"/>
          <a:fillRef idx="0"/>
          <a:effectRef idx="0"/>
          <a:fontRef idx="minor"/>
        </p:style>
      </p:sp>
      <p:sp>
        <p:nvSpPr>
          <p:cNvPr id="91" name="Rectangle 10"/>
          <p:cNvSpPr/>
          <p:nvPr/>
        </p:nvSpPr>
        <p:spPr>
          <a:xfrm>
            <a:off x="6763320" y="2442600"/>
            <a:ext cx="5067360" cy="41925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"name": "Hello world",</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"version": "0.0.1",</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"description": "premier projet",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"scripts":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"start": node index.js,</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"build": webpack --mode production,</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"dependencies":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"react": "16.3.0",</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"devDependencies": {</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"babel-plugin-module-resolver": "4.0.0",</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  </a:t>
            </a:r>
            <a:r>
              <a:rPr b="0" lang="fr-FR" sz="1400" spc="-24" strike="noStrike">
                <a:solidFill>
                  <a:srgbClr val="292929"/>
                </a:solidFill>
                <a:latin typeface="FreeMono"/>
                <a:ea typeface="FreeMono"/>
              </a:rPr>
              <a:t>...</a:t>
            </a:r>
            <a:endParaRPr b="0" lang="en-US" sz="1400" spc="-1" strike="noStrike">
              <a:latin typeface="Arial"/>
            </a:endParaRPr>
          </a:p>
          <a:p>
            <a:pPr>
              <a:lnSpc>
                <a:spcPct val="100000"/>
              </a:lnSpc>
            </a:pPr>
            <a:r>
              <a:rPr b="0" lang="fr-FR" sz="1400" spc="-24" strike="noStrike">
                <a:solidFill>
                  <a:srgbClr val="292929"/>
                </a:solidFill>
                <a:latin typeface="FreeMono"/>
                <a:ea typeface="FreeMono"/>
              </a:rPr>
              <a:t>}</a:t>
            </a:r>
            <a:endParaRPr b="0" lang="en-US" sz="1400" spc="-1" strike="noStrike">
              <a:latin typeface="Arial"/>
            </a:endParaRPr>
          </a:p>
        </p:txBody>
      </p:sp>
      <p:sp>
        <p:nvSpPr>
          <p:cNvPr id="92" name="Elbow Connector 11"/>
          <p:cNvSpPr/>
          <p:nvPr/>
        </p:nvSpPr>
        <p:spPr>
          <a:xfrm flipV="1" rot="16200000">
            <a:off x="5803920" y="3130920"/>
            <a:ext cx="1212480" cy="1156320"/>
          </a:xfrm>
          <a:prstGeom prst="bentConnector3">
            <a:avLst>
              <a:gd name="adj1" fmla="val 50000"/>
            </a:avLst>
          </a:prstGeom>
          <a:noFill/>
          <a:ln w="19080">
            <a:solidFill>
              <a:srgbClr val="7030a0"/>
            </a:solidFill>
            <a:round/>
            <a:tailEnd len="med" type="arrow" w="med"/>
          </a:ln>
        </p:spPr>
        <p:style>
          <a:lnRef idx="0"/>
          <a:fillRef idx="0"/>
          <a:effectRef idx="0"/>
          <a:fontRef idx="minor"/>
        </p:style>
      </p:sp>
      <p:sp>
        <p:nvSpPr>
          <p:cNvPr id="93" name="Straight Connector 12"/>
          <p:cNvSpPr/>
          <p:nvPr/>
        </p:nvSpPr>
        <p:spPr>
          <a:xfrm flipH="1">
            <a:off x="6672600" y="3409920"/>
            <a:ext cx="306720" cy="360"/>
          </a:xfrm>
          <a:custGeom>
            <a:avLst/>
            <a:gdLst/>
            <a:ahLst/>
            <a:rect l="l" t="t" r="r" b="b"/>
            <a:pathLst>
              <a:path w="21600" h="21600">
                <a:moveTo>
                  <a:pt x="0" y="0"/>
                </a:moveTo>
                <a:lnTo>
                  <a:pt x="21600" y="21600"/>
                </a:lnTo>
              </a:path>
            </a:pathLst>
          </a:custGeom>
          <a:noFill/>
          <a:ln w="19080">
            <a:solidFill>
              <a:srgbClr val="7030a0"/>
            </a:solidFill>
            <a:round/>
          </a:ln>
        </p:spPr>
        <p:style>
          <a:lnRef idx="0"/>
          <a:fillRef idx="0"/>
          <a:effectRef idx="0"/>
          <a:fontRef idx="minor"/>
        </p:style>
      </p:sp>
      <p:sp>
        <p:nvSpPr>
          <p:cNvPr id="94" name="Rectangle 13"/>
          <p:cNvSpPr/>
          <p:nvPr/>
        </p:nvSpPr>
        <p:spPr>
          <a:xfrm>
            <a:off x="551520" y="2662560"/>
            <a:ext cx="5286600" cy="158220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Les scripts représentent les différentes commandes pouvant être lancées à la racine du projet :</a:t>
            </a:r>
            <a:endParaRPr b="0" lang="en-US" sz="1400" spc="-1" strike="noStrike">
              <a:latin typeface="Arial"/>
            </a:endParaRPr>
          </a:p>
          <a:p>
            <a:pPr marL="239760" indent="-239760">
              <a:lnSpc>
                <a:spcPct val="114000"/>
              </a:lnSpc>
              <a:buClr>
                <a:srgbClr val="000000"/>
              </a:buClr>
              <a:buFont typeface="Arial"/>
              <a:buChar char="•"/>
            </a:pPr>
            <a:r>
              <a:rPr b="0" lang="fr-FR" sz="1400" spc="-1" strike="noStrike">
                <a:solidFill>
                  <a:srgbClr val="000000"/>
                </a:solidFill>
                <a:latin typeface="Avenir LT Std"/>
                <a:ea typeface="Avenir LT Std"/>
              </a:rPr>
              <a:t>dev : pour du dev en hot-reloading généralement</a:t>
            </a:r>
            <a:endParaRPr b="0" lang="en-US" sz="1400" spc="-1" strike="noStrike">
              <a:latin typeface="Arial"/>
            </a:endParaRPr>
          </a:p>
          <a:p>
            <a:pPr marL="239760" indent="-239760">
              <a:lnSpc>
                <a:spcPct val="114000"/>
              </a:lnSpc>
              <a:buClr>
                <a:srgbClr val="000000"/>
              </a:buClr>
              <a:buFont typeface="Arial"/>
              <a:buChar char="•"/>
            </a:pPr>
            <a:r>
              <a:rPr b="0" lang="fr-FR" sz="1400" spc="-1" strike="noStrike">
                <a:solidFill>
                  <a:srgbClr val="000000"/>
                </a:solidFill>
                <a:latin typeface="Avenir LT Std"/>
                <a:ea typeface="Avenir LT Std"/>
              </a:rPr>
              <a:t>build : pour générer le bundle</a:t>
            </a:r>
            <a:endParaRPr b="0" lang="en-US" sz="1400" spc="-1" strike="noStrike">
              <a:latin typeface="Arial"/>
            </a:endParaRPr>
          </a:p>
          <a:p>
            <a:pPr marL="239760" indent="-239760">
              <a:lnSpc>
                <a:spcPct val="114000"/>
              </a:lnSpc>
              <a:buClr>
                <a:srgbClr val="000000"/>
              </a:buClr>
              <a:buFont typeface="Arial"/>
              <a:buChar char="•"/>
            </a:pPr>
            <a:r>
              <a:rPr b="0" lang="fr-FR" sz="1400" spc="-1" strike="noStrike">
                <a:solidFill>
                  <a:srgbClr val="000000"/>
                </a:solidFill>
                <a:latin typeface="Avenir LT Std"/>
                <a:ea typeface="Avenir LT Std"/>
              </a:rPr>
              <a:t>start : pour lancer l'application</a:t>
            </a:r>
            <a:endParaRPr b="0" lang="en-US" sz="1400" spc="-1" strike="noStrike">
              <a:latin typeface="Arial"/>
            </a:endParaRPr>
          </a:p>
        </p:txBody>
      </p:sp>
      <p:sp>
        <p:nvSpPr>
          <p:cNvPr id="95" name="Rectangle 14"/>
          <p:cNvSpPr/>
          <p:nvPr/>
        </p:nvSpPr>
        <p:spPr>
          <a:xfrm>
            <a:off x="551520" y="4539600"/>
            <a:ext cx="5286600" cy="69228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Les librairies nécessaires pour l'application en production.</a:t>
            </a:r>
            <a:endParaRPr b="0" lang="en-US" sz="1400" spc="-1" strike="noStrike">
              <a:latin typeface="Arial"/>
            </a:endParaRPr>
          </a:p>
        </p:txBody>
      </p:sp>
      <p:sp>
        <p:nvSpPr>
          <p:cNvPr id="96" name="Rectangle 15"/>
          <p:cNvSpPr/>
          <p:nvPr/>
        </p:nvSpPr>
        <p:spPr>
          <a:xfrm>
            <a:off x="551520" y="5342760"/>
            <a:ext cx="5286600" cy="69228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Les librairies nécessaires en développement et pour la création du bundle.</a:t>
            </a:r>
            <a:endParaRPr b="0" lang="en-US" sz="1400" spc="-1" strike="noStrike">
              <a:latin typeface="Arial"/>
            </a:endParaRPr>
          </a:p>
        </p:txBody>
      </p:sp>
      <p:sp>
        <p:nvSpPr>
          <p:cNvPr id="97" name="Elbow Connector 16"/>
          <p:cNvSpPr/>
          <p:nvPr/>
        </p:nvSpPr>
        <p:spPr>
          <a:xfrm rot="10800000">
            <a:off x="5745240" y="4696200"/>
            <a:ext cx="1230840" cy="496440"/>
          </a:xfrm>
          <a:prstGeom prst="bentConnector3">
            <a:avLst>
              <a:gd name="adj1" fmla="val 49985"/>
            </a:avLst>
          </a:prstGeom>
          <a:noFill/>
          <a:ln w="19080">
            <a:solidFill>
              <a:srgbClr val="7030a0"/>
            </a:solidFill>
            <a:round/>
            <a:tailEnd len="med" type="arrow" w="med"/>
          </a:ln>
        </p:spPr>
        <p:style>
          <a:lnRef idx="0"/>
          <a:fillRef idx="0"/>
          <a:effectRef idx="0"/>
          <a:fontRef idx="minor"/>
        </p:style>
      </p:sp>
      <p:sp>
        <p:nvSpPr>
          <p:cNvPr id="98" name="Elbow Connector 17"/>
          <p:cNvSpPr/>
          <p:nvPr/>
        </p:nvSpPr>
        <p:spPr>
          <a:xfrm flipV="1" rot="10800000">
            <a:off x="6639840" y="4494600"/>
            <a:ext cx="352800" cy="207360"/>
          </a:xfrm>
          <a:prstGeom prst="bentConnector3">
            <a:avLst>
              <a:gd name="adj1" fmla="val 50000"/>
            </a:avLst>
          </a:prstGeom>
          <a:noFill/>
          <a:ln w="19080">
            <a:solidFill>
              <a:srgbClr val="7030a0"/>
            </a:solidFill>
            <a:round/>
          </a:ln>
        </p:spPr>
        <p:style>
          <a:lnRef idx="0"/>
          <a:fillRef idx="0"/>
          <a:effectRef idx="0"/>
          <a:fontRef idx="minor"/>
        </p:style>
      </p:sp>
      <p:sp>
        <p:nvSpPr>
          <p:cNvPr id="99" name="Elbow Connector 18"/>
          <p:cNvSpPr/>
          <p:nvPr/>
        </p:nvSpPr>
        <p:spPr>
          <a:xfrm flipV="1" rot="10800000">
            <a:off x="6623640" y="5371560"/>
            <a:ext cx="352440" cy="207360"/>
          </a:xfrm>
          <a:prstGeom prst="bentConnector3">
            <a:avLst>
              <a:gd name="adj1" fmla="val 49949"/>
            </a:avLst>
          </a:prstGeom>
          <a:noFill/>
          <a:ln w="19080">
            <a:solidFill>
              <a:srgbClr val="7030a0"/>
            </a:solidFill>
            <a:round/>
          </a:ln>
        </p:spPr>
        <p:style>
          <a:lnRef idx="0"/>
          <a:fillRef idx="0"/>
          <a:effectRef idx="0"/>
          <a:fontRef idx="minor"/>
        </p:style>
      </p:sp>
      <p:sp>
        <p:nvSpPr>
          <p:cNvPr id="100" name="Elbow Connector 19"/>
          <p:cNvSpPr/>
          <p:nvPr/>
        </p:nvSpPr>
        <p:spPr>
          <a:xfrm rot="10800000">
            <a:off x="5946120" y="5563440"/>
            <a:ext cx="1014120" cy="506160"/>
          </a:xfrm>
          <a:prstGeom prst="bentConnector3">
            <a:avLst>
              <a:gd name="adj1" fmla="val 49982"/>
            </a:avLst>
          </a:prstGeom>
          <a:noFill/>
          <a:ln w="19080">
            <a:solidFill>
              <a:srgbClr val="7030a0"/>
            </a:solidFill>
            <a:round/>
            <a:tailEnd len="med" type="arrow"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Application isomorphique</a:t>
            </a:r>
            <a:endParaRPr b="0" lang="en-US" sz="2500" spc="-1" strike="noStrike">
              <a:latin typeface="Arial"/>
            </a:endParaRPr>
          </a:p>
        </p:txBody>
      </p:sp>
      <p:sp>
        <p:nvSpPr>
          <p:cNvPr id="701"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Next.js</a:t>
            </a:r>
            <a:endParaRPr b="0" lang="en-US" sz="2800" spc="-1" strike="noStrike">
              <a:latin typeface="Arial"/>
            </a:endParaRPr>
          </a:p>
        </p:txBody>
      </p:sp>
      <p:pic>
        <p:nvPicPr>
          <p:cNvPr id="702" name="Picture 5" descr=""/>
          <p:cNvPicPr/>
          <p:nvPr/>
        </p:nvPicPr>
        <p:blipFill>
          <a:blip r:embed="rId1"/>
          <a:stretch/>
        </p:blipFill>
        <p:spPr>
          <a:xfrm>
            <a:off x="194040" y="177120"/>
            <a:ext cx="1776240" cy="586440"/>
          </a:xfrm>
          <a:prstGeom prst="rect">
            <a:avLst/>
          </a:prstGeom>
          <a:ln w="0">
            <a:noFill/>
          </a:ln>
        </p:spPr>
      </p:pic>
      <p:sp>
        <p:nvSpPr>
          <p:cNvPr id="703"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04"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91D9322F-D587-4E6A-99FB-C0C7C0D5AB15}" type="slidenum">
              <a:rPr b="1" lang="en-US" sz="1200" spc="-1" strike="noStrike">
                <a:solidFill>
                  <a:srgbClr val="0d0d0d"/>
                </a:solidFill>
                <a:latin typeface="Arial"/>
                <a:ea typeface="Arial"/>
              </a:rPr>
              <a:t>8</a:t>
            </a:fld>
            <a:endParaRPr b="0" lang="en-US" sz="1200" spc="-1" strike="noStrike">
              <a:latin typeface="Times New Roman"/>
            </a:endParaRPr>
          </a:p>
        </p:txBody>
      </p:sp>
      <p:sp>
        <p:nvSpPr>
          <p:cNvPr id="705" name="Rectangle 8"/>
          <p:cNvSpPr/>
          <p:nvPr/>
        </p:nvSpPr>
        <p:spPr>
          <a:xfrm>
            <a:off x="6623640" y="1873800"/>
            <a:ext cx="5175000" cy="4300560"/>
          </a:xfrm>
          <a:prstGeom prst="rect">
            <a:avLst/>
          </a:prstGeom>
          <a:noFill/>
          <a:ln w="0">
            <a:noFill/>
          </a:ln>
        </p:spPr>
        <p:style>
          <a:lnRef idx="0"/>
          <a:fillRef idx="0"/>
          <a:effectRef idx="0"/>
          <a:fontRef idx="minor"/>
        </p:style>
      </p:sp>
      <p:sp>
        <p:nvSpPr>
          <p:cNvPr id="706" name="Rectangle 9"/>
          <p:cNvSpPr/>
          <p:nvPr/>
        </p:nvSpPr>
        <p:spPr>
          <a:xfrm>
            <a:off x="406080" y="1816560"/>
            <a:ext cx="11315880" cy="437292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Next.js est un framework construit avec React, Node.js, Babel et Webpack.</a:t>
            </a:r>
            <a:endParaRPr b="0" lang="en-US" sz="1400" spc="-1" strike="noStrike">
              <a:latin typeface="Arial"/>
            </a:endParaRPr>
          </a:p>
          <a:p>
            <a:pPr>
              <a:lnSpc>
                <a:spcPct val="114000"/>
              </a:lnSpc>
            </a:pP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Next.js vous permet d'exporter votre site Web de manière statique au format HTML ou de le rendre sur le serveur. Il divise automatiquement votre code, ce qui réduit la taille de votre bundle et rend votre application rapide, car, à la fin, seul le JavaScript nécessaire sera chargé sur le navigateur.</a:t>
            </a:r>
            <a:endParaRPr b="0" lang="en-US" sz="1400" spc="-1" strike="noStrike">
              <a:latin typeface="Arial"/>
            </a:endParaRPr>
          </a:p>
          <a:p>
            <a:pPr>
              <a:lnSpc>
                <a:spcPct val="114000"/>
              </a:lnSpc>
            </a:pP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Next.js active le routage dans votre application à l'aide du routage basé sur le système de fichiers. Il utilisera automatiquement les fichiers situés dans le dossier pages comme route, ce qui signifie que vous n'avez même pas besoin d'ajouter une bibliothèque supplémentaire pour créer une application multi-pages avec Next.</a:t>
            </a:r>
            <a:endParaRPr b="0" lang="en-US" sz="1400" spc="-1" strike="noStrike">
              <a:latin typeface="Arial"/>
            </a:endParaRPr>
          </a:p>
          <a:p>
            <a:pPr>
              <a:lnSpc>
                <a:spcPct val="114000"/>
              </a:lnSpc>
            </a:pPr>
            <a:b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Application isomorphique</a:t>
            </a:r>
            <a:endParaRPr b="0" lang="en-US" sz="2500" spc="-1" strike="noStrike">
              <a:latin typeface="Arial"/>
            </a:endParaRPr>
          </a:p>
        </p:txBody>
      </p:sp>
      <p:sp>
        <p:nvSpPr>
          <p:cNvPr id="708"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Next.js: Creation d’un projet</a:t>
            </a:r>
            <a:endParaRPr b="0" lang="en-US" sz="2800" spc="-1" strike="noStrike">
              <a:latin typeface="Arial"/>
            </a:endParaRPr>
          </a:p>
        </p:txBody>
      </p:sp>
      <p:pic>
        <p:nvPicPr>
          <p:cNvPr id="709" name="Picture 5" descr=""/>
          <p:cNvPicPr/>
          <p:nvPr/>
        </p:nvPicPr>
        <p:blipFill>
          <a:blip r:embed="rId1"/>
          <a:stretch/>
        </p:blipFill>
        <p:spPr>
          <a:xfrm>
            <a:off x="194040" y="177120"/>
            <a:ext cx="1776240" cy="586440"/>
          </a:xfrm>
          <a:prstGeom prst="rect">
            <a:avLst/>
          </a:prstGeom>
          <a:ln w="0">
            <a:noFill/>
          </a:ln>
        </p:spPr>
      </p:pic>
      <p:sp>
        <p:nvSpPr>
          <p:cNvPr id="710"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11"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8BD31039-6514-4F2F-93D9-64A145DE11A4}" type="slidenum">
              <a:rPr b="1" lang="en-US" sz="1200" spc="-1" strike="noStrike">
                <a:solidFill>
                  <a:srgbClr val="0d0d0d"/>
                </a:solidFill>
                <a:latin typeface="Arial"/>
                <a:ea typeface="Arial"/>
              </a:rPr>
              <a:t>8</a:t>
            </a:fld>
            <a:endParaRPr b="0" lang="en-US" sz="1200" spc="-1" strike="noStrike">
              <a:latin typeface="Times New Roman"/>
            </a:endParaRPr>
          </a:p>
        </p:txBody>
      </p:sp>
      <p:sp>
        <p:nvSpPr>
          <p:cNvPr id="712" name="Rectangle 8"/>
          <p:cNvSpPr/>
          <p:nvPr/>
        </p:nvSpPr>
        <p:spPr>
          <a:xfrm>
            <a:off x="6623640" y="1873800"/>
            <a:ext cx="5175000" cy="4300560"/>
          </a:xfrm>
          <a:prstGeom prst="rect">
            <a:avLst/>
          </a:prstGeom>
          <a:noFill/>
          <a:ln w="0">
            <a:noFill/>
          </a:ln>
        </p:spPr>
        <p:style>
          <a:lnRef idx="0"/>
          <a:fillRef idx="0"/>
          <a:effectRef idx="0"/>
          <a:fontRef idx="minor"/>
        </p:style>
      </p:sp>
      <p:sp>
        <p:nvSpPr>
          <p:cNvPr id="713" name="Rectangle 9"/>
          <p:cNvSpPr/>
          <p:nvPr/>
        </p:nvSpPr>
        <p:spPr>
          <a:xfrm>
            <a:off x="406080" y="1816560"/>
            <a:ext cx="2664000" cy="504000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npx: creact-next-app my-app</a:t>
            </a:r>
            <a:endParaRPr b="0" lang="en-US" sz="1400" spc="-1" strike="noStrike">
              <a:latin typeface="Arial"/>
            </a:endParaRPr>
          </a:p>
          <a:p>
            <a:pPr>
              <a:lnSpc>
                <a:spcPct val="114000"/>
              </a:lnSpc>
            </a:pP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Structure des fichiers</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pages </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 ├── api </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  | └── hello.js </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 index.js</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 _app.js </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styles </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 ├── globals.css </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 └── </a:t>
            </a:r>
            <a:r>
              <a:rPr b="0" lang="fr-FR" sz="1400" spc="-1" strike="noStrike" u="sng">
                <a:solidFill>
                  <a:srgbClr val="0000ff"/>
                </a:solidFill>
                <a:uFillTx/>
                <a:latin typeface="Avenir LT Std"/>
                <a:ea typeface="Avenir LT Std"/>
                <a:hlinkClick r:id="rId2"/>
              </a:rPr>
              <a:t>Home.module.css</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package.json </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yarn.lock </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README.md</a:t>
            </a:r>
            <a:endParaRPr b="0" lang="en-US" sz="1400" spc="-1" strike="noStrike">
              <a:latin typeface="Arial"/>
            </a:endParaRPr>
          </a:p>
          <a:p>
            <a:pPr>
              <a:lnSpc>
                <a:spcPct val="114000"/>
              </a:lnSpc>
            </a:pPr>
            <a:br/>
            <a:br/>
            <a:endParaRPr b="0" lang="en-US" sz="1400" spc="-1" strike="noStrike">
              <a:latin typeface="Arial"/>
            </a:endParaRPr>
          </a:p>
        </p:txBody>
      </p:sp>
      <p:sp>
        <p:nvSpPr>
          <p:cNvPr id="714" name="TextBox 10"/>
          <p:cNvSpPr/>
          <p:nvPr/>
        </p:nvSpPr>
        <p:spPr>
          <a:xfrm>
            <a:off x="4439880" y="1867680"/>
            <a:ext cx="7487280" cy="3001320"/>
          </a:xfrm>
          <a:prstGeom prst="rect">
            <a:avLst/>
          </a:prstGeom>
          <a:noFill/>
          <a:ln w="0">
            <a:noFill/>
          </a:ln>
        </p:spPr>
        <p:style>
          <a:lnRef idx="0"/>
          <a:fillRef idx="0"/>
          <a:effectRef idx="0"/>
          <a:fontRef idx="minor"/>
        </p:style>
        <p:txBody>
          <a:bodyPr lIns="90000" rIns="90000" tIns="45000" bIns="45000" anchor="t">
            <a:spAutoFit/>
          </a:bodyPr>
          <a:p>
            <a:pPr>
              <a:lnSpc>
                <a:spcPct val="114000"/>
              </a:lnSpc>
            </a:pPr>
            <a:r>
              <a:rPr b="0" lang="fr-FR" sz="1400" spc="-1" strike="noStrike">
                <a:solidFill>
                  <a:srgbClr val="000000"/>
                </a:solidFill>
                <a:latin typeface="Avenir LT Std"/>
                <a:ea typeface="Avenir LT Std"/>
              </a:rPr>
              <a:t>Next.js utilise le composant App pour initialiser les pages. Le fichier _app.js vous permet de remplacer le comportement par défaut du composant. Si vous avez des styles ou des données globaux qui doivent être partagés entre vos composants, placez-les ici. Au passage, le symbole de soulignement (_) indique à Next.js de ne pas utiliser le fichier comme route.</a:t>
            </a:r>
            <a:endParaRPr b="0" lang="en-US" sz="1400" spc="-1" strike="noStrike">
              <a:latin typeface="Arial"/>
            </a:endParaRPr>
          </a:p>
          <a:p>
            <a:pPr>
              <a:lnSpc>
                <a:spcPct val="114000"/>
              </a:lnSpc>
            </a:pP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Pour exécuter le projet :</a:t>
            </a:r>
            <a:endParaRPr b="0" lang="en-US" sz="1400" spc="-1" strike="noStrike">
              <a:latin typeface="Arial"/>
            </a:endParaRPr>
          </a:p>
          <a:p>
            <a:pPr>
              <a:lnSpc>
                <a:spcPct val="114000"/>
              </a:lnSpc>
            </a:pP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npm run dev</a:t>
            </a:r>
            <a:endParaRPr b="0" lang="en-US" sz="1400" spc="-1" strike="noStrike">
              <a:latin typeface="Arial"/>
            </a:endParaRPr>
          </a:p>
          <a:p>
            <a:pPr>
              <a:lnSpc>
                <a:spcPct val="114000"/>
              </a:lnSpc>
            </a:pP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Sur le navigateur:</a:t>
            </a:r>
            <a:endParaRPr b="0" lang="en-US" sz="1400" spc="-1" strike="noStrike">
              <a:latin typeface="Arial"/>
            </a:endParaRPr>
          </a:p>
          <a:p>
            <a:pPr>
              <a:lnSpc>
                <a:spcPct val="114000"/>
              </a:lnSpc>
            </a:pPr>
            <a:r>
              <a:rPr b="0" lang="fr-FR" sz="1400" spc="-1" strike="noStrike">
                <a:solidFill>
                  <a:srgbClr val="000000"/>
                </a:solidFill>
                <a:latin typeface="Avenir LT Std"/>
                <a:ea typeface="Avenir LT Std"/>
              </a:rPr>
              <a:t> </a:t>
            </a:r>
            <a:r>
              <a:rPr b="0" lang="fr-FR" sz="1400" spc="-1" strike="noStrike">
                <a:solidFill>
                  <a:srgbClr val="000000"/>
                </a:solidFill>
                <a:latin typeface="Avenir LT Std"/>
                <a:ea typeface="Avenir LT Std"/>
              </a:rPr>
              <a:t>http://localhost:3000</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716"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Annexes</a:t>
            </a:r>
            <a:endParaRPr b="0" lang="en-US" sz="3600" spc="-1" strike="noStrike">
              <a:latin typeface="Arial"/>
            </a:endParaRPr>
          </a:p>
        </p:txBody>
      </p:sp>
      <p:pic>
        <p:nvPicPr>
          <p:cNvPr id="717" name="Picture 5" descr=""/>
          <p:cNvPicPr/>
          <p:nvPr/>
        </p:nvPicPr>
        <p:blipFill>
          <a:blip r:embed="rId1"/>
          <a:stretch/>
        </p:blipFill>
        <p:spPr>
          <a:xfrm>
            <a:off x="194040" y="177120"/>
            <a:ext cx="1776240" cy="586440"/>
          </a:xfrm>
          <a:prstGeom prst="rect">
            <a:avLst/>
          </a:prstGeom>
          <a:ln w="0">
            <a:noFill/>
          </a:ln>
        </p:spPr>
      </p:pic>
      <p:sp>
        <p:nvSpPr>
          <p:cNvPr id="71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19"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9E33369E-0E1C-44BD-B916-0CD22F3CAFB7}"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720" name="Subtitle 2"/>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React-admin</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Authentification par token</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Les pièges a éviter</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Projet React et orga des fichiers</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Exercice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Application isomorphique</a:t>
            </a:r>
            <a:endParaRPr b="0" lang="en-US" sz="2500" spc="-1" strike="noStrike">
              <a:latin typeface="Arial"/>
            </a:endParaRPr>
          </a:p>
        </p:txBody>
      </p:sp>
      <p:sp>
        <p:nvSpPr>
          <p:cNvPr id="722"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Utilisation avec React</a:t>
            </a:r>
            <a:endParaRPr b="0" lang="en-US" sz="2800" spc="-1" strike="noStrike">
              <a:latin typeface="Arial"/>
            </a:endParaRPr>
          </a:p>
        </p:txBody>
      </p:sp>
      <p:pic>
        <p:nvPicPr>
          <p:cNvPr id="723" name="Picture 5" descr=""/>
          <p:cNvPicPr/>
          <p:nvPr/>
        </p:nvPicPr>
        <p:blipFill>
          <a:blip r:embed="rId1"/>
          <a:stretch/>
        </p:blipFill>
        <p:spPr>
          <a:xfrm>
            <a:off x="194040" y="177120"/>
            <a:ext cx="1776240" cy="586440"/>
          </a:xfrm>
          <a:prstGeom prst="rect">
            <a:avLst/>
          </a:prstGeom>
          <a:ln w="0">
            <a:noFill/>
          </a:ln>
        </p:spPr>
      </p:pic>
      <p:sp>
        <p:nvSpPr>
          <p:cNvPr id="724"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25"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BB479DAA-AB2F-4670-9A4A-AB6B61102004}"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726" name="Rectangle 8"/>
          <p:cNvSpPr/>
          <p:nvPr/>
        </p:nvSpPr>
        <p:spPr>
          <a:xfrm>
            <a:off x="6623640" y="1873800"/>
            <a:ext cx="5175000" cy="4300560"/>
          </a:xfrm>
          <a:prstGeom prst="rect">
            <a:avLst/>
          </a:prstGeom>
          <a:noFill/>
          <a:ln w="0">
            <a:noFill/>
          </a:ln>
        </p:spPr>
        <p:style>
          <a:lnRef idx="0"/>
          <a:fillRef idx="0"/>
          <a:effectRef idx="0"/>
          <a:fontRef idx="minor"/>
        </p:style>
      </p:sp>
      <p:sp>
        <p:nvSpPr>
          <p:cNvPr id="727" name="Rectangle 9"/>
          <p:cNvSpPr/>
          <p:nvPr/>
        </p:nvSpPr>
        <p:spPr>
          <a:xfrm>
            <a:off x="406080" y="1816560"/>
            <a:ext cx="11315880" cy="43729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800" spc="-1" strike="noStrike">
                <a:solidFill>
                  <a:srgbClr val="000000"/>
                </a:solidFill>
                <a:latin typeface="Avenir LT Std"/>
                <a:ea typeface="Avenir LT Std"/>
              </a:rPr>
              <a:t>Les raisons :</a:t>
            </a:r>
            <a:endParaRPr b="0" lang="en-US" sz="1800" spc="-1" strike="noStrike">
              <a:latin typeface="Arial"/>
            </a:endParaRPr>
          </a:p>
          <a:p>
            <a:pPr marL="217800" indent="-217800">
              <a:lnSpc>
                <a:spcPct val="100000"/>
              </a:lnSpc>
              <a:buClr>
                <a:srgbClr val="000000"/>
              </a:buClr>
              <a:buFont typeface="Arial"/>
              <a:buChar char="•"/>
            </a:pPr>
            <a:r>
              <a:rPr b="0" lang="en-US" sz="1800" spc="-1" strike="noStrike">
                <a:solidFill>
                  <a:srgbClr val="000000"/>
                </a:solidFill>
                <a:latin typeface="Avenir LT Std"/>
                <a:ea typeface="Avenir LT Std"/>
              </a:rPr>
              <a:t>Meilleur Search Engine Optimization (SEO)</a:t>
            </a:r>
            <a:endParaRPr b="0" lang="en-US" sz="1800" spc="-1" strike="noStrike">
              <a:latin typeface="Arial"/>
            </a:endParaRPr>
          </a:p>
          <a:p>
            <a:pPr marL="217800" indent="-217800">
              <a:lnSpc>
                <a:spcPct val="100000"/>
              </a:lnSpc>
              <a:buClr>
                <a:srgbClr val="000000"/>
              </a:buClr>
              <a:buFont typeface="Arial"/>
              <a:buChar char="•"/>
            </a:pPr>
            <a:r>
              <a:rPr b="0" lang="en-US" sz="1800" spc="-1" strike="noStrike">
                <a:solidFill>
                  <a:srgbClr val="000000"/>
                </a:solidFill>
                <a:latin typeface="Avenir LT Std"/>
                <a:ea typeface="Avenir LT Std"/>
              </a:rPr>
              <a:t>Meilleursperformance</a:t>
            </a:r>
            <a:endParaRPr b="0" lang="en-US" sz="1800" spc="-1" strike="noStrike">
              <a:latin typeface="Arial"/>
            </a:endParaRPr>
          </a:p>
          <a:p>
            <a:pPr marL="217800" indent="-217800">
              <a:lnSpc>
                <a:spcPct val="100000"/>
              </a:lnSpc>
              <a:buClr>
                <a:srgbClr val="000000"/>
              </a:buClr>
              <a:buFont typeface="Arial"/>
              <a:buChar char="•"/>
            </a:pPr>
            <a:r>
              <a:rPr b="0" lang="en-US" sz="1800" spc="-1" strike="noStrike">
                <a:solidFill>
                  <a:srgbClr val="000000"/>
                </a:solidFill>
                <a:latin typeface="Avenir LT Std"/>
                <a:ea typeface="Avenir LT Std"/>
              </a:rPr>
              <a:t>Meilleur maintainabilité</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venir LT Std"/>
                <a:ea typeface="Avenir LT Std"/>
              </a:rPr>
              <a:t>Comment ? NodeJs + React renderToString + Express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Courier New"/>
                <a:ea typeface="Courier New"/>
              </a:rPr>
              <a:t>var</a:t>
            </a:r>
            <a:r>
              <a:rPr b="0" lang="en-US" sz="1400" spc="-1" strike="noStrike">
                <a:solidFill>
                  <a:srgbClr val="000000"/>
                </a:solidFill>
                <a:latin typeface="Courier New"/>
                <a:ea typeface="Courier New"/>
              </a:rPr>
              <a:t> React = require('react/addons'),</a:t>
            </a:r>
            <a:br/>
            <a:r>
              <a:rPr b="0" lang="en-US" sz="1400" spc="-1" strike="noStrike">
                <a:solidFill>
                  <a:srgbClr val="000000"/>
                </a:solidFill>
                <a:latin typeface="Courier New"/>
                <a:ea typeface="Courier New"/>
              </a:rPr>
              <a:t>    components = require('./public/js/app.js'),</a:t>
            </a:r>
            <a:br/>
            <a:r>
              <a:rPr b="0" lang="en-US" sz="1400" spc="-1" strike="noStrike">
                <a:solidFill>
                  <a:srgbClr val="000000"/>
                </a:solidFill>
                <a:latin typeface="Courier New"/>
                <a:ea typeface="Courier New"/>
              </a:rPr>
              <a:t>    Header = React.createFactory(components.Header)</a:t>
            </a:r>
            <a:br/>
            <a:r>
              <a:rPr b="0" lang="en-US" sz="1400" spc="-1" strike="noStrike">
                <a:solidFill>
                  <a:srgbClr val="000000"/>
                </a:solidFill>
                <a:latin typeface="Courier New"/>
                <a:ea typeface="Courier New"/>
              </a:rPr>
              <a:t>    //...</a:t>
            </a:r>
            <a:br/>
            <a:r>
              <a:rPr b="0" lang="en-US" sz="1400" spc="-1" strike="noStrike">
                <a:solidFill>
                  <a:srgbClr val="000000"/>
                </a:solidFill>
                <a:latin typeface="Courier New"/>
                <a:ea typeface="Courier New"/>
              </a:rPr>
              <a:t>    app.get('/', </a:t>
            </a:r>
            <a:r>
              <a:rPr b="1" lang="en-US" sz="1400" spc="-1" strike="noStrike">
                <a:solidFill>
                  <a:srgbClr val="000000"/>
                </a:solidFill>
                <a:latin typeface="Courier New"/>
                <a:ea typeface="Courier New"/>
              </a:rPr>
              <a:t>function</a:t>
            </a:r>
            <a:r>
              <a:rPr b="0" lang="en-US" sz="1400" spc="-1" strike="noStrike">
                <a:solidFill>
                  <a:srgbClr val="000000"/>
                </a:solidFill>
                <a:latin typeface="Courier New"/>
                <a:ea typeface="Courier New"/>
              </a:rPr>
              <a:t>(req, res, next) {</a:t>
            </a:r>
            <a:br/>
            <a:r>
              <a:rPr b="0" lang="en-US" sz="1400" spc="-1" strike="noStrike">
                <a:solidFill>
                  <a:srgbClr val="000000"/>
                </a:solidFill>
                <a:latin typeface="Courier New"/>
                <a:ea typeface="Courier New"/>
              </a:rPr>
              <a:t>        req.messages.find({}, {sort: {_id: -1}}).toArray(</a:t>
            </a:r>
            <a:r>
              <a:rPr b="1" lang="en-US" sz="1400" spc="-1" strike="noStrike">
                <a:solidFill>
                  <a:srgbClr val="000000"/>
                </a:solidFill>
                <a:latin typeface="Courier New"/>
                <a:ea typeface="Courier New"/>
              </a:rPr>
              <a:t>function</a:t>
            </a:r>
            <a:r>
              <a:rPr b="0" lang="en-US" sz="1400" spc="-1" strike="noStrike">
                <a:solidFill>
                  <a:srgbClr val="000000"/>
                </a:solidFill>
                <a:latin typeface="Courier New"/>
                <a:ea typeface="Courier New"/>
              </a:rPr>
              <a:t>(err, docs){</a:t>
            </a:r>
            <a:br/>
            <a:r>
              <a:rPr b="0" lang="en-US" sz="1400" spc="-1" strike="noStrike">
                <a:solidFill>
                  <a:srgbClr val="000000"/>
                </a:solidFill>
                <a:latin typeface="Courier New"/>
                <a:ea typeface="Courier New"/>
              </a:rPr>
              <a:t>            </a:t>
            </a:r>
            <a:r>
              <a:rPr b="1" lang="en-US" sz="1400" spc="-1" strike="noStrike">
                <a:solidFill>
                  <a:srgbClr val="000000"/>
                </a:solidFill>
                <a:latin typeface="Courier New"/>
                <a:ea typeface="Courier New"/>
              </a:rPr>
              <a:t>if</a:t>
            </a:r>
            <a:r>
              <a:rPr b="0" lang="en-US" sz="1400" spc="-1" strike="noStrike">
                <a:solidFill>
                  <a:srgbClr val="000000"/>
                </a:solidFill>
                <a:latin typeface="Courier New"/>
                <a:ea typeface="Courier New"/>
              </a:rPr>
              <a:t> (err) </a:t>
            </a:r>
            <a:r>
              <a:rPr b="1" lang="en-US" sz="1400" spc="-1" strike="noStrike">
                <a:solidFill>
                  <a:srgbClr val="000000"/>
                </a:solidFill>
                <a:latin typeface="Courier New"/>
                <a:ea typeface="Courier New"/>
              </a:rPr>
              <a:t>return</a:t>
            </a:r>
            <a:r>
              <a:rPr b="0" lang="en-US" sz="1400" spc="-1" strike="noStrike">
                <a:solidFill>
                  <a:srgbClr val="000000"/>
                </a:solidFill>
                <a:latin typeface="Courier New"/>
                <a:ea typeface="Courier New"/>
              </a:rPr>
              <a:t> next(err)</a:t>
            </a:r>
            <a:br/>
            <a:r>
              <a:rPr b="0" lang="en-US" sz="1400" spc="-1" strike="noStrike">
                <a:solidFill>
                  <a:srgbClr val="000000"/>
                </a:solidFill>
                <a:latin typeface="Courier New"/>
                <a:ea typeface="Courier New"/>
              </a:rPr>
              <a:t>            res.render('index', {</a:t>
            </a:r>
            <a:br/>
            <a:r>
              <a:rPr b="0" lang="en-US" sz="1400" spc="-1" strike="noStrike">
                <a:solidFill>
                  <a:srgbClr val="000000"/>
                </a:solidFill>
                <a:latin typeface="Courier New"/>
                <a:ea typeface="Courier New"/>
              </a:rPr>
              <a:t>                header: React.renderToString(Header()),  props: '&lt;script type="text/javascript"&gt;var messages='+JSON.stringify(docs)+'&lt;/script&gt;'</a:t>
            </a:r>
            <a:br/>
            <a:r>
              <a:rPr b="0" lang="en-US" sz="1400" spc="-1" strike="noStrike">
                <a:solidFill>
                  <a:srgbClr val="000000"/>
                </a:solidFill>
                <a:latin typeface="Courier New"/>
                <a:ea typeface="Courier New"/>
              </a:rPr>
              <a:t>            })   </a:t>
            </a:r>
            <a:br/>
            <a:r>
              <a:rPr b="0" lang="en-US" sz="1400" spc="-1" strike="noStrike">
                <a:solidFill>
                  <a:srgbClr val="000000"/>
                </a:solidFill>
                <a:latin typeface="Courier New"/>
                <a:ea typeface="Courier New"/>
              </a:rPr>
              <a:t>        })</a:t>
            </a:r>
            <a:br/>
            <a:r>
              <a:rPr b="0" lang="en-US" sz="1400" spc="-1" strike="noStrike">
                <a:solidFill>
                  <a:srgbClr val="000000"/>
                </a:solidFill>
                <a:latin typeface="Courier New"/>
                <a:ea typeface="Courier New"/>
              </a:rPr>
              <a:t>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Autre</a:t>
            </a:r>
            <a:endParaRPr b="0" lang="en-US" sz="2500" spc="-1" strike="noStrike">
              <a:latin typeface="Arial"/>
            </a:endParaRPr>
          </a:p>
        </p:txBody>
      </p:sp>
      <p:sp>
        <p:nvSpPr>
          <p:cNvPr id="729"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Authentification par token</a:t>
            </a:r>
            <a:endParaRPr b="0" lang="en-US" sz="2800" spc="-1" strike="noStrike">
              <a:latin typeface="Arial"/>
            </a:endParaRPr>
          </a:p>
        </p:txBody>
      </p:sp>
      <p:pic>
        <p:nvPicPr>
          <p:cNvPr id="730" name="Picture 5" descr=""/>
          <p:cNvPicPr/>
          <p:nvPr/>
        </p:nvPicPr>
        <p:blipFill>
          <a:blip r:embed="rId1"/>
          <a:stretch/>
        </p:blipFill>
        <p:spPr>
          <a:xfrm>
            <a:off x="194040" y="177120"/>
            <a:ext cx="1776240" cy="586440"/>
          </a:xfrm>
          <a:prstGeom prst="rect">
            <a:avLst/>
          </a:prstGeom>
          <a:ln w="0">
            <a:noFill/>
          </a:ln>
        </p:spPr>
      </p:pic>
      <p:sp>
        <p:nvSpPr>
          <p:cNvPr id="731"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32"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B76A8373-CC66-40D1-8AE9-BBB41148E5BA}"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733" name="Rectangle 8"/>
          <p:cNvSpPr/>
          <p:nvPr/>
        </p:nvSpPr>
        <p:spPr>
          <a:xfrm>
            <a:off x="406080" y="1816560"/>
            <a:ext cx="11315880" cy="89064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200" spc="-1" strike="noStrike">
                <a:solidFill>
                  <a:srgbClr val="202124"/>
                </a:solidFill>
                <a:latin typeface="Arial"/>
                <a:ea typeface="Arial"/>
              </a:rPr>
              <a:t>Les web </a:t>
            </a:r>
            <a:r>
              <a:rPr b="1" lang="en-US" sz="1200" spc="-1" strike="noStrike">
                <a:solidFill>
                  <a:srgbClr val="202124"/>
                </a:solidFill>
                <a:latin typeface="Arial"/>
                <a:ea typeface="Arial"/>
              </a:rPr>
              <a:t>tokens</a:t>
            </a:r>
            <a:r>
              <a:rPr b="0" lang="en-US" sz="1200" spc="-1" strike="noStrike">
                <a:solidFill>
                  <a:srgbClr val="202124"/>
                </a:solidFill>
                <a:latin typeface="Arial"/>
                <a:ea typeface="Arial"/>
              </a:rPr>
              <a:t> sont une alternative intéressante. Le principe </a:t>
            </a:r>
            <a:r>
              <a:rPr b="1" lang="en-US" sz="1200" spc="-1" strike="noStrike">
                <a:solidFill>
                  <a:srgbClr val="202124"/>
                </a:solidFill>
                <a:latin typeface="Arial"/>
                <a:ea typeface="Arial"/>
              </a:rPr>
              <a:t>est</a:t>
            </a:r>
            <a:r>
              <a:rPr b="0" lang="en-US" sz="1200" spc="-1" strike="noStrike">
                <a:solidFill>
                  <a:srgbClr val="202124"/>
                </a:solidFill>
                <a:latin typeface="Arial"/>
                <a:ea typeface="Arial"/>
              </a:rPr>
              <a:t> simple, après s'être authentifié, le serveur génère un hash de plus de 100 caractères </a:t>
            </a:r>
            <a:r>
              <a:rPr b="1" lang="en-US" sz="1200" spc="-1" strike="noStrike">
                <a:solidFill>
                  <a:srgbClr val="202124"/>
                </a:solidFill>
                <a:latin typeface="Arial"/>
                <a:ea typeface="Arial"/>
              </a:rPr>
              <a:t>qui</a:t>
            </a:r>
            <a:r>
              <a:rPr b="0" lang="en-US" sz="1200" spc="-1" strike="noStrike">
                <a:solidFill>
                  <a:srgbClr val="202124"/>
                </a:solidFill>
                <a:latin typeface="Arial"/>
                <a:ea typeface="Arial"/>
              </a:rPr>
              <a:t> servira de signature pendant une certaine durée. Ce </a:t>
            </a:r>
            <a:r>
              <a:rPr b="1" lang="en-US" sz="1200" spc="-1" strike="noStrike">
                <a:solidFill>
                  <a:srgbClr val="202124"/>
                </a:solidFill>
                <a:latin typeface="Arial"/>
                <a:ea typeface="Arial"/>
              </a:rPr>
              <a:t>token</a:t>
            </a:r>
            <a:r>
              <a:rPr b="0" lang="en-US" sz="1200" spc="-1" strike="noStrike">
                <a:solidFill>
                  <a:srgbClr val="202124"/>
                </a:solidFill>
                <a:latin typeface="Arial"/>
                <a:ea typeface="Arial"/>
              </a:rPr>
              <a:t> va ensuite transiter dans chaque requête entre le client et le serveur.</a:t>
            </a:r>
            <a:endParaRPr b="0" lang="en-US" sz="1200" spc="-1" strike="noStrike">
              <a:latin typeface="Arial"/>
            </a:endParaRPr>
          </a:p>
        </p:txBody>
      </p:sp>
      <p:sp>
        <p:nvSpPr>
          <p:cNvPr id="734" name="Rectangle 9"/>
          <p:cNvSpPr/>
          <p:nvPr/>
        </p:nvSpPr>
        <p:spPr>
          <a:xfrm>
            <a:off x="1549080" y="2940840"/>
            <a:ext cx="1320120" cy="364320"/>
          </a:xfrm>
          <a:prstGeom prst="rect">
            <a:avLst/>
          </a:prstGeom>
          <a:noFill/>
          <a:ln w="0">
            <a:noFill/>
          </a:ln>
        </p:spPr>
        <p:style>
          <a:lnRef idx="0"/>
          <a:fillRef idx="0"/>
          <a:effectRef idx="0"/>
          <a:fontRef idx="minor"/>
        </p:style>
      </p:sp>
      <p:sp>
        <p:nvSpPr>
          <p:cNvPr id="735" name="Rectangle 10"/>
          <p:cNvSpPr/>
          <p:nvPr/>
        </p:nvSpPr>
        <p:spPr>
          <a:xfrm>
            <a:off x="3232440" y="3306600"/>
            <a:ext cx="1712880" cy="831960"/>
          </a:xfrm>
          <a:prstGeom prst="rect">
            <a:avLst/>
          </a:prstGeom>
          <a:noFill/>
          <a:ln w="6480">
            <a:solidFill>
              <a:srgbClr val="808080"/>
            </a:solidFill>
            <a:round/>
          </a:ln>
        </p:spPr>
        <p:style>
          <a:lnRef idx="0"/>
          <a:fillRef idx="0"/>
          <a:effectRef idx="0"/>
          <a:fontRef idx="minor"/>
        </p:style>
        <p:txBody>
          <a:bodyPr numCol="1" spcCol="0" lIns="90000" rIns="90000" tIns="45000" bIns="45000" anchor="ctr">
            <a:noAutofit/>
          </a:bodyPr>
          <a:p>
            <a:pPr algn="ctr">
              <a:lnSpc>
                <a:spcPct val="100000"/>
              </a:lnSpc>
            </a:pPr>
            <a:r>
              <a:rPr b="0" lang="en-US" sz="1400" spc="-1" strike="noStrike">
                <a:solidFill>
                  <a:srgbClr val="000000"/>
                </a:solidFill>
                <a:latin typeface="Arial"/>
                <a:ea typeface="Arial"/>
              </a:rPr>
              <a:t>Vérification</a:t>
            </a:r>
            <a:br/>
            <a:r>
              <a:rPr b="0" lang="en-US" sz="1400" spc="-1" strike="noStrike">
                <a:solidFill>
                  <a:srgbClr val="000000"/>
                </a:solidFill>
                <a:latin typeface="Arial"/>
                <a:ea typeface="Arial"/>
              </a:rPr>
              <a:t>user / password</a:t>
            </a:r>
            <a:endParaRPr b="0" lang="en-US" sz="1400" spc="-1" strike="noStrike">
              <a:latin typeface="Arial"/>
            </a:endParaRPr>
          </a:p>
        </p:txBody>
      </p:sp>
      <p:sp>
        <p:nvSpPr>
          <p:cNvPr id="736" name="Rectangle 11"/>
          <p:cNvSpPr/>
          <p:nvPr/>
        </p:nvSpPr>
        <p:spPr>
          <a:xfrm>
            <a:off x="5396040" y="3306600"/>
            <a:ext cx="3616560" cy="831960"/>
          </a:xfrm>
          <a:prstGeom prst="rect">
            <a:avLst/>
          </a:prstGeom>
          <a:noFill/>
          <a:ln w="6480">
            <a:solidFill>
              <a:srgbClr val="808080"/>
            </a:solidFill>
            <a:round/>
          </a:ln>
        </p:spPr>
        <p:style>
          <a:lnRef idx="0"/>
          <a:fillRef idx="0"/>
          <a:effectRef idx="0"/>
          <a:fontRef idx="minor"/>
        </p:style>
        <p:txBody>
          <a:bodyPr numCol="1" spcCol="0" lIns="90000" rIns="90000" tIns="45000" bIns="45000" anchor="ctr">
            <a:noAutofit/>
          </a:bodyPr>
          <a:p>
            <a:pPr algn="ctr">
              <a:lnSpc>
                <a:spcPct val="100000"/>
              </a:lnSpc>
            </a:pPr>
            <a:r>
              <a:rPr b="0" lang="en-US" sz="1400" spc="-1" strike="noStrike">
                <a:solidFill>
                  <a:srgbClr val="000000"/>
                </a:solidFill>
                <a:latin typeface="Arial"/>
                <a:ea typeface="Arial"/>
              </a:rPr>
              <a:t>Création token</a:t>
            </a:r>
            <a:br/>
            <a:r>
              <a:rPr b="0" lang="en-US" sz="1400" spc="-1" strike="noStrike">
                <a:solidFill>
                  <a:srgbClr val="000000"/>
                </a:solidFill>
                <a:latin typeface="Arial"/>
                <a:ea typeface="Arial"/>
              </a:rPr>
              <a:t>hash (id user + secret + temps expiration) </a:t>
            </a:r>
            <a:endParaRPr b="0" lang="en-US" sz="1400" spc="-1" strike="noStrike">
              <a:latin typeface="Arial"/>
            </a:endParaRPr>
          </a:p>
        </p:txBody>
      </p:sp>
      <p:sp>
        <p:nvSpPr>
          <p:cNvPr id="737" name="Rectangle 12"/>
          <p:cNvSpPr/>
          <p:nvPr/>
        </p:nvSpPr>
        <p:spPr>
          <a:xfrm>
            <a:off x="9448560" y="3306600"/>
            <a:ext cx="1926720" cy="831960"/>
          </a:xfrm>
          <a:prstGeom prst="rect">
            <a:avLst/>
          </a:prstGeom>
          <a:noFill/>
          <a:ln w="6480">
            <a:solidFill>
              <a:srgbClr val="808080"/>
            </a:solidFill>
            <a:round/>
          </a:ln>
        </p:spPr>
        <p:style>
          <a:lnRef idx="0"/>
          <a:fillRef idx="0"/>
          <a:effectRef idx="0"/>
          <a:fontRef idx="minor"/>
        </p:style>
        <p:txBody>
          <a:bodyPr numCol="1" spcCol="0" lIns="90000" rIns="90000" tIns="45000" bIns="45000" anchor="ctr">
            <a:noAutofit/>
          </a:bodyPr>
          <a:p>
            <a:pPr algn="ctr">
              <a:lnSpc>
                <a:spcPct val="100000"/>
              </a:lnSpc>
            </a:pPr>
            <a:r>
              <a:rPr b="0" lang="en-US" sz="1400" spc="-1" strike="noStrike">
                <a:solidFill>
                  <a:srgbClr val="000000"/>
                </a:solidFill>
                <a:latin typeface="Arial"/>
                <a:ea typeface="Arial"/>
              </a:rPr>
              <a:t>Stockage token serveur (optionnel : SSO)</a:t>
            </a:r>
            <a:endParaRPr b="0" lang="en-US" sz="1400" spc="-1" strike="noStrike">
              <a:latin typeface="Arial"/>
            </a:endParaRPr>
          </a:p>
        </p:txBody>
      </p:sp>
      <p:sp>
        <p:nvSpPr>
          <p:cNvPr id="738" name="Straight Connector 13"/>
          <p:cNvSpPr/>
          <p:nvPr/>
        </p:nvSpPr>
        <p:spPr>
          <a:xfrm>
            <a:off x="2370960" y="3428640"/>
            <a:ext cx="772560" cy="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739" name="Rectangle 14"/>
          <p:cNvSpPr/>
          <p:nvPr/>
        </p:nvSpPr>
        <p:spPr>
          <a:xfrm>
            <a:off x="358560" y="2765520"/>
            <a:ext cx="998640" cy="3643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800" spc="-1" strike="noStrike">
                <a:solidFill>
                  <a:srgbClr val="000000"/>
                </a:solidFill>
                <a:latin typeface="Arial"/>
                <a:ea typeface="Arial"/>
              </a:rPr>
              <a:t>Client</a:t>
            </a:r>
            <a:endParaRPr b="0" lang="en-US" sz="1800" spc="-1" strike="noStrike">
              <a:latin typeface="Arial"/>
            </a:endParaRPr>
          </a:p>
        </p:txBody>
      </p:sp>
      <p:sp>
        <p:nvSpPr>
          <p:cNvPr id="740" name="Rectangle 15"/>
          <p:cNvSpPr/>
          <p:nvPr/>
        </p:nvSpPr>
        <p:spPr>
          <a:xfrm>
            <a:off x="1784160" y="3246120"/>
            <a:ext cx="730800" cy="3643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400" spc="-1" strike="noStrike">
                <a:solidFill>
                  <a:srgbClr val="000000"/>
                </a:solidFill>
                <a:latin typeface="Arial"/>
                <a:ea typeface="Arial"/>
              </a:rPr>
              <a:t>login</a:t>
            </a:r>
            <a:endParaRPr b="0" lang="en-US" sz="1400" spc="-1" strike="noStrike">
              <a:latin typeface="Arial"/>
            </a:endParaRPr>
          </a:p>
        </p:txBody>
      </p:sp>
      <p:sp>
        <p:nvSpPr>
          <p:cNvPr id="741" name="Rectangle 16"/>
          <p:cNvSpPr/>
          <p:nvPr/>
        </p:nvSpPr>
        <p:spPr>
          <a:xfrm>
            <a:off x="251280" y="2619360"/>
            <a:ext cx="2343960" cy="3856320"/>
          </a:xfrm>
          <a:prstGeom prst="rect">
            <a:avLst/>
          </a:prstGeom>
          <a:noFill/>
          <a:ln w="25560">
            <a:solidFill>
              <a:srgbClr val="43729d"/>
            </a:solidFill>
            <a:miter/>
          </a:ln>
        </p:spPr>
        <p:style>
          <a:lnRef idx="0"/>
          <a:fillRef idx="0"/>
          <a:effectRef idx="0"/>
          <a:fontRef idx="minor"/>
        </p:style>
      </p:sp>
      <p:sp>
        <p:nvSpPr>
          <p:cNvPr id="742" name="Rectangle 17"/>
          <p:cNvSpPr/>
          <p:nvPr/>
        </p:nvSpPr>
        <p:spPr>
          <a:xfrm>
            <a:off x="2791800" y="2619360"/>
            <a:ext cx="8852400" cy="3856320"/>
          </a:xfrm>
          <a:prstGeom prst="rect">
            <a:avLst/>
          </a:prstGeom>
          <a:noFill/>
          <a:ln w="25560">
            <a:solidFill>
              <a:srgbClr val="43729d"/>
            </a:solidFill>
            <a:miter/>
          </a:ln>
        </p:spPr>
        <p:style>
          <a:lnRef idx="0"/>
          <a:fillRef idx="0"/>
          <a:effectRef idx="0"/>
          <a:fontRef idx="minor"/>
        </p:style>
      </p:sp>
      <p:sp>
        <p:nvSpPr>
          <p:cNvPr id="743" name="Rectangle 18"/>
          <p:cNvSpPr/>
          <p:nvPr/>
        </p:nvSpPr>
        <p:spPr>
          <a:xfrm>
            <a:off x="2899080" y="2765520"/>
            <a:ext cx="1172160" cy="3643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800" spc="-1" strike="noStrike">
                <a:solidFill>
                  <a:srgbClr val="000000"/>
                </a:solidFill>
                <a:latin typeface="Arial"/>
                <a:ea typeface="Arial"/>
              </a:rPr>
              <a:t>Serveur</a:t>
            </a:r>
            <a:endParaRPr b="0" lang="en-US" sz="1800" spc="-1" strike="noStrike">
              <a:latin typeface="Arial"/>
            </a:endParaRPr>
          </a:p>
        </p:txBody>
      </p:sp>
      <p:sp>
        <p:nvSpPr>
          <p:cNvPr id="744" name="Straight Connector 19"/>
          <p:cNvSpPr/>
          <p:nvPr/>
        </p:nvSpPr>
        <p:spPr>
          <a:xfrm flipH="1">
            <a:off x="2368800" y="4335120"/>
            <a:ext cx="8023680" cy="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745" name="Straight Connector 20"/>
          <p:cNvSpPr/>
          <p:nvPr/>
        </p:nvSpPr>
        <p:spPr>
          <a:xfrm>
            <a:off x="4932360" y="3608640"/>
            <a:ext cx="497160" cy="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746" name="Straight Connector 21"/>
          <p:cNvSpPr/>
          <p:nvPr/>
        </p:nvSpPr>
        <p:spPr>
          <a:xfrm>
            <a:off x="8982000" y="3610080"/>
            <a:ext cx="497160" cy="360"/>
          </a:xfrm>
          <a:custGeom>
            <a:avLst/>
            <a:gdLst/>
            <a:ahLst/>
            <a:rect l="l" t="t" r="r" b="b"/>
            <a:pathLst>
              <a:path w="21600" h="21600">
                <a:moveTo>
                  <a:pt x="0" y="0"/>
                </a:moveTo>
                <a:lnTo>
                  <a:pt x="21600" y="21600"/>
                </a:lnTo>
              </a:path>
            </a:pathLst>
          </a:custGeom>
          <a:noFill/>
          <a:ln w="38160">
            <a:solidFill>
              <a:srgbClr val="7030a0"/>
            </a:solidFill>
            <a:prstDash val="sysDash"/>
            <a:round/>
            <a:tailEnd len="med" type="arrow" w="med"/>
          </a:ln>
        </p:spPr>
        <p:style>
          <a:lnRef idx="0"/>
          <a:fillRef idx="0"/>
          <a:effectRef idx="0"/>
          <a:fontRef idx="minor"/>
        </p:style>
      </p:sp>
      <p:sp>
        <p:nvSpPr>
          <p:cNvPr id="747" name="Straight Connector 22"/>
          <p:cNvSpPr/>
          <p:nvPr/>
        </p:nvSpPr>
        <p:spPr>
          <a:xfrm flipH="1">
            <a:off x="6381000" y="4139640"/>
            <a:ext cx="4028400" cy="194760"/>
          </a:xfrm>
          <a:custGeom>
            <a:avLst/>
            <a:gdLst/>
            <a:ahLst/>
            <a:rect l="l" t="t" r="r" b="b"/>
            <a:pathLst>
              <a:path w="21600" h="21600">
                <a:moveTo>
                  <a:pt x="0" y="0"/>
                </a:moveTo>
                <a:lnTo>
                  <a:pt x="21600" y="21600"/>
                </a:lnTo>
              </a:path>
            </a:pathLst>
          </a:custGeom>
          <a:noFill/>
          <a:ln w="38160">
            <a:solidFill>
              <a:srgbClr val="7030a0"/>
            </a:solidFill>
            <a:prstDash val="sysDash"/>
            <a:round/>
          </a:ln>
        </p:spPr>
        <p:style>
          <a:lnRef idx="0"/>
          <a:fillRef idx="0"/>
          <a:effectRef idx="0"/>
          <a:fontRef idx="minor"/>
        </p:style>
      </p:sp>
      <p:sp>
        <p:nvSpPr>
          <p:cNvPr id="748" name="Straight Connector 23"/>
          <p:cNvSpPr/>
          <p:nvPr/>
        </p:nvSpPr>
        <p:spPr>
          <a:xfrm>
            <a:off x="7250040" y="4141440"/>
            <a:ext cx="360" cy="194400"/>
          </a:xfrm>
          <a:custGeom>
            <a:avLst/>
            <a:gdLst/>
            <a:ahLst/>
            <a:rect l="l" t="t" r="r" b="b"/>
            <a:pathLst>
              <a:path w="21600" h="21600">
                <a:moveTo>
                  <a:pt x="0" y="0"/>
                </a:moveTo>
                <a:lnTo>
                  <a:pt x="21600" y="21600"/>
                </a:lnTo>
              </a:path>
            </a:pathLst>
          </a:custGeom>
          <a:noFill/>
          <a:ln w="38160">
            <a:solidFill>
              <a:srgbClr val="7030a0"/>
            </a:solidFill>
            <a:round/>
          </a:ln>
        </p:spPr>
        <p:style>
          <a:lnRef idx="0"/>
          <a:fillRef idx="0"/>
          <a:effectRef idx="0"/>
          <a:fontRef idx="minor"/>
        </p:style>
      </p:sp>
      <p:sp>
        <p:nvSpPr>
          <p:cNvPr id="749" name="Rectangle 24"/>
          <p:cNvSpPr/>
          <p:nvPr/>
        </p:nvSpPr>
        <p:spPr>
          <a:xfrm>
            <a:off x="894240" y="3903480"/>
            <a:ext cx="1492920" cy="831960"/>
          </a:xfrm>
          <a:prstGeom prst="rect">
            <a:avLst/>
          </a:prstGeom>
          <a:noFill/>
          <a:ln w="6480">
            <a:noFill/>
          </a:ln>
        </p:spPr>
        <p:style>
          <a:lnRef idx="0"/>
          <a:fillRef idx="0"/>
          <a:effectRef idx="0"/>
          <a:fontRef idx="minor"/>
        </p:style>
        <p:txBody>
          <a:bodyPr numCol="1" spcCol="0" lIns="90000" rIns="90000" tIns="45000" bIns="45000" anchor="ctr">
            <a:noAutofit/>
          </a:bodyPr>
          <a:p>
            <a:pPr>
              <a:lnSpc>
                <a:spcPct val="100000"/>
              </a:lnSpc>
            </a:pPr>
            <a:r>
              <a:rPr b="0" lang="en-US" sz="1400" spc="-1" strike="noStrike">
                <a:solidFill>
                  <a:srgbClr val="000000"/>
                </a:solidFill>
                <a:latin typeface="Arial"/>
                <a:ea typeface="Arial"/>
              </a:rPr>
              <a:t>Stockage token (local ou cookie)</a:t>
            </a:r>
            <a:endParaRPr b="0" lang="en-US" sz="1400" spc="-1" strike="noStrike">
              <a:latin typeface="Arial"/>
            </a:endParaRPr>
          </a:p>
        </p:txBody>
      </p:sp>
      <p:sp>
        <p:nvSpPr>
          <p:cNvPr id="750" name="Rectangle 25"/>
          <p:cNvSpPr/>
          <p:nvPr/>
        </p:nvSpPr>
        <p:spPr>
          <a:xfrm>
            <a:off x="251280" y="4795200"/>
            <a:ext cx="2332080" cy="7516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400" spc="-1" strike="noStrike">
                <a:solidFill>
                  <a:srgbClr val="000000"/>
                </a:solidFill>
                <a:latin typeface="Arial"/>
                <a:ea typeface="Arial"/>
              </a:rPr>
              <a:t>requête avec besoin d'authentification : token dans un header ou cookie</a:t>
            </a:r>
            <a:endParaRPr b="0" lang="en-US" sz="1400" spc="-1" strike="noStrike">
              <a:latin typeface="Arial"/>
            </a:endParaRPr>
          </a:p>
        </p:txBody>
      </p:sp>
      <p:sp>
        <p:nvSpPr>
          <p:cNvPr id="751" name="Straight Connector 26"/>
          <p:cNvSpPr/>
          <p:nvPr/>
        </p:nvSpPr>
        <p:spPr>
          <a:xfrm>
            <a:off x="2504520" y="5097240"/>
            <a:ext cx="772560" cy="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752" name="Rectangle 27"/>
          <p:cNvSpPr/>
          <p:nvPr/>
        </p:nvSpPr>
        <p:spPr>
          <a:xfrm>
            <a:off x="3233880" y="4677120"/>
            <a:ext cx="1712880" cy="831960"/>
          </a:xfrm>
          <a:prstGeom prst="rect">
            <a:avLst/>
          </a:prstGeom>
          <a:noFill/>
          <a:ln w="6480">
            <a:solidFill>
              <a:srgbClr val="808080"/>
            </a:solidFill>
            <a:round/>
          </a:ln>
        </p:spPr>
        <p:style>
          <a:lnRef idx="0"/>
          <a:fillRef idx="0"/>
          <a:effectRef idx="0"/>
          <a:fontRef idx="minor"/>
        </p:style>
        <p:txBody>
          <a:bodyPr numCol="1" spcCol="0" lIns="90000" rIns="90000" tIns="45000" bIns="45000" anchor="ctr">
            <a:noAutofit/>
          </a:bodyPr>
          <a:p>
            <a:pPr algn="ctr">
              <a:lnSpc>
                <a:spcPct val="100000"/>
              </a:lnSpc>
            </a:pPr>
            <a:r>
              <a:rPr b="0" lang="en-US" sz="1400" spc="-1" strike="noStrike">
                <a:solidFill>
                  <a:srgbClr val="000000"/>
                </a:solidFill>
                <a:latin typeface="Arial"/>
                <a:ea typeface="Arial"/>
              </a:rPr>
              <a:t>Vérification token</a:t>
            </a:r>
            <a:endParaRPr b="0" lang="en-US" sz="1400" spc="-1" strike="noStrike">
              <a:latin typeface="Arial"/>
            </a:endParaRPr>
          </a:p>
        </p:txBody>
      </p:sp>
      <p:sp>
        <p:nvSpPr>
          <p:cNvPr id="753" name="Straight Connector 28"/>
          <p:cNvSpPr/>
          <p:nvPr/>
        </p:nvSpPr>
        <p:spPr>
          <a:xfrm flipH="1">
            <a:off x="3238920" y="5511960"/>
            <a:ext cx="854640" cy="364320"/>
          </a:xfrm>
          <a:custGeom>
            <a:avLst/>
            <a:gdLst/>
            <a:ahLst/>
            <a:rect l="l" t="t" r="r" b="b"/>
            <a:pathLst>
              <a:path w="21600" h="21600">
                <a:moveTo>
                  <a:pt x="0" y="0"/>
                </a:moveTo>
                <a:lnTo>
                  <a:pt x="21600" y="21600"/>
                </a:lnTo>
              </a:path>
            </a:pathLst>
          </a:custGeom>
          <a:noFill/>
          <a:ln w="38160">
            <a:solidFill>
              <a:srgbClr val="7030a0"/>
            </a:solidFill>
            <a:round/>
          </a:ln>
        </p:spPr>
        <p:style>
          <a:lnRef idx="0"/>
          <a:fillRef idx="0"/>
          <a:effectRef idx="0"/>
          <a:fontRef idx="minor"/>
        </p:style>
      </p:sp>
      <p:sp>
        <p:nvSpPr>
          <p:cNvPr id="754" name="Straight Connector 29"/>
          <p:cNvSpPr/>
          <p:nvPr/>
        </p:nvSpPr>
        <p:spPr>
          <a:xfrm flipH="1">
            <a:off x="2383560" y="5877000"/>
            <a:ext cx="1710000" cy="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755" name="Rectangle 30"/>
          <p:cNvSpPr/>
          <p:nvPr/>
        </p:nvSpPr>
        <p:spPr>
          <a:xfrm>
            <a:off x="4167000" y="5509800"/>
            <a:ext cx="730800" cy="3643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400" spc="-1" strike="noStrike">
                <a:solidFill>
                  <a:srgbClr val="000000"/>
                </a:solidFill>
                <a:latin typeface="Arial"/>
                <a:ea typeface="Arial"/>
              </a:rPr>
              <a:t>non</a:t>
            </a:r>
            <a:endParaRPr b="0" lang="en-US" sz="1400" spc="-1" strike="noStrike">
              <a:latin typeface="Arial"/>
            </a:endParaRPr>
          </a:p>
        </p:txBody>
      </p:sp>
      <p:sp>
        <p:nvSpPr>
          <p:cNvPr id="756" name="Rectangle 31"/>
          <p:cNvSpPr/>
          <p:nvPr/>
        </p:nvSpPr>
        <p:spPr>
          <a:xfrm>
            <a:off x="834480" y="5536440"/>
            <a:ext cx="1553760" cy="629280"/>
          </a:xfrm>
          <a:prstGeom prst="rect">
            <a:avLst/>
          </a:prstGeom>
          <a:noFill/>
          <a:ln w="6480">
            <a:noFill/>
          </a:ln>
        </p:spPr>
        <p:style>
          <a:lnRef idx="0"/>
          <a:fillRef idx="0"/>
          <a:effectRef idx="0"/>
          <a:fontRef idx="minor"/>
        </p:style>
        <p:txBody>
          <a:bodyPr numCol="1" spcCol="0" lIns="90000" rIns="90000" tIns="45000" bIns="45000" anchor="ctr">
            <a:noAutofit/>
          </a:bodyPr>
          <a:p>
            <a:pPr>
              <a:lnSpc>
                <a:spcPct val="100000"/>
              </a:lnSpc>
            </a:pPr>
            <a:r>
              <a:rPr b="0" lang="en-US" sz="1400" spc="-1" strike="noStrike">
                <a:solidFill>
                  <a:srgbClr val="000000"/>
                </a:solidFill>
                <a:latin typeface="Arial"/>
                <a:ea typeface="Arial"/>
              </a:rPr>
              <a:t>suppression du token</a:t>
            </a:r>
            <a:endParaRPr b="0" lang="en-US" sz="1400" spc="-1" strike="noStrike">
              <a:latin typeface="Arial"/>
            </a:endParaRPr>
          </a:p>
        </p:txBody>
      </p:sp>
      <p:sp>
        <p:nvSpPr>
          <p:cNvPr id="757" name="Straight Connector 32"/>
          <p:cNvSpPr/>
          <p:nvPr/>
        </p:nvSpPr>
        <p:spPr>
          <a:xfrm>
            <a:off x="4933800" y="5098680"/>
            <a:ext cx="734040" cy="36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758" name="Rectangle 33"/>
          <p:cNvSpPr/>
          <p:nvPr/>
        </p:nvSpPr>
        <p:spPr>
          <a:xfrm>
            <a:off x="5001840" y="4737240"/>
            <a:ext cx="730800" cy="3643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400" spc="-1" strike="noStrike">
                <a:solidFill>
                  <a:srgbClr val="000000"/>
                </a:solidFill>
                <a:latin typeface="Arial"/>
                <a:ea typeface="Arial"/>
              </a:rPr>
              <a:t>oui</a:t>
            </a:r>
            <a:endParaRPr b="0" lang="en-US" sz="1400" spc="-1" strike="noStrike">
              <a:latin typeface="Arial"/>
            </a:endParaRPr>
          </a:p>
        </p:txBody>
      </p:sp>
      <p:sp>
        <p:nvSpPr>
          <p:cNvPr id="759" name="Rectangle 34"/>
          <p:cNvSpPr/>
          <p:nvPr/>
        </p:nvSpPr>
        <p:spPr>
          <a:xfrm>
            <a:off x="5616360" y="4678560"/>
            <a:ext cx="1712880" cy="831960"/>
          </a:xfrm>
          <a:prstGeom prst="rect">
            <a:avLst/>
          </a:prstGeom>
          <a:noFill/>
          <a:ln w="6480">
            <a:solidFill>
              <a:srgbClr val="808080"/>
            </a:solidFill>
            <a:round/>
          </a:ln>
        </p:spPr>
        <p:style>
          <a:lnRef idx="0"/>
          <a:fillRef idx="0"/>
          <a:effectRef idx="0"/>
          <a:fontRef idx="minor"/>
        </p:style>
        <p:txBody>
          <a:bodyPr numCol="1" spcCol="0" lIns="90000" rIns="90000" tIns="45000" bIns="45000" anchor="ctr">
            <a:noAutofit/>
          </a:bodyPr>
          <a:p>
            <a:pPr algn="ctr">
              <a:lnSpc>
                <a:spcPct val="100000"/>
              </a:lnSpc>
            </a:pPr>
            <a:r>
              <a:rPr b="0" lang="en-US" sz="1400" spc="-1" strike="noStrike">
                <a:solidFill>
                  <a:srgbClr val="000000"/>
                </a:solidFill>
                <a:latin typeface="Arial"/>
                <a:ea typeface="Arial"/>
              </a:rPr>
              <a:t>Process la requête</a:t>
            </a:r>
            <a:endParaRPr b="0" lang="en-US" sz="1400" spc="-1" strike="noStrike">
              <a:latin typeface="Arial"/>
            </a:endParaRPr>
          </a:p>
        </p:txBody>
      </p:sp>
      <p:sp>
        <p:nvSpPr>
          <p:cNvPr id="760" name="Straight Connector 35"/>
          <p:cNvSpPr/>
          <p:nvPr/>
        </p:nvSpPr>
        <p:spPr>
          <a:xfrm flipH="1">
            <a:off x="2370240" y="6286320"/>
            <a:ext cx="4011480" cy="6480"/>
          </a:xfrm>
          <a:custGeom>
            <a:avLst/>
            <a:gdLst/>
            <a:ahLst/>
            <a:rect l="l" t="t" r="r" b="b"/>
            <a:pathLst>
              <a:path w="21600" h="21600">
                <a:moveTo>
                  <a:pt x="0" y="0"/>
                </a:moveTo>
                <a:lnTo>
                  <a:pt x="21600" y="21600"/>
                </a:lnTo>
              </a:path>
            </a:pathLst>
          </a:custGeom>
          <a:noFill/>
          <a:ln w="38160">
            <a:solidFill>
              <a:srgbClr val="7030a0"/>
            </a:solidFill>
            <a:round/>
            <a:tailEnd len="med" type="arrow" w="med"/>
          </a:ln>
        </p:spPr>
        <p:style>
          <a:lnRef idx="0"/>
          <a:fillRef idx="0"/>
          <a:effectRef idx="0"/>
          <a:fontRef idx="minor"/>
        </p:style>
      </p:sp>
      <p:sp>
        <p:nvSpPr>
          <p:cNvPr id="761" name="Straight Connector 36"/>
          <p:cNvSpPr/>
          <p:nvPr/>
        </p:nvSpPr>
        <p:spPr>
          <a:xfrm>
            <a:off x="6384600" y="5511960"/>
            <a:ext cx="360" cy="773640"/>
          </a:xfrm>
          <a:custGeom>
            <a:avLst/>
            <a:gdLst/>
            <a:ahLst/>
            <a:rect l="l" t="t" r="r" b="b"/>
            <a:pathLst>
              <a:path w="21600" h="21600">
                <a:moveTo>
                  <a:pt x="0" y="0"/>
                </a:moveTo>
                <a:lnTo>
                  <a:pt x="21600" y="21600"/>
                </a:lnTo>
              </a:path>
            </a:pathLst>
          </a:custGeom>
          <a:noFill/>
          <a:ln w="38160">
            <a:solidFill>
              <a:srgbClr val="7030a0"/>
            </a:solidFill>
            <a:round/>
          </a:ln>
        </p:spPr>
        <p:style>
          <a:lnRef idx="0"/>
          <a:fillRef idx="0"/>
          <a:effectRef idx="0"/>
          <a:fontRef idx="minor"/>
        </p:style>
      </p:sp>
      <p:sp>
        <p:nvSpPr>
          <p:cNvPr id="762" name="Rectangle 37"/>
          <p:cNvSpPr/>
          <p:nvPr/>
        </p:nvSpPr>
        <p:spPr>
          <a:xfrm>
            <a:off x="617040" y="6014160"/>
            <a:ext cx="1712880" cy="629280"/>
          </a:xfrm>
          <a:prstGeom prst="rect">
            <a:avLst/>
          </a:prstGeom>
          <a:noFill/>
          <a:ln w="6480">
            <a:noFill/>
          </a:ln>
        </p:spPr>
        <p:style>
          <a:lnRef idx="0"/>
          <a:fillRef idx="0"/>
          <a:effectRef idx="0"/>
          <a:fontRef idx="minor"/>
        </p:style>
        <p:txBody>
          <a:bodyPr numCol="1" spcCol="0" lIns="90000" rIns="90000" tIns="45000" bIns="45000" anchor="ctr">
            <a:noAutofit/>
          </a:bodyPr>
          <a:p>
            <a:pPr algn="ctr">
              <a:lnSpc>
                <a:spcPct val="100000"/>
              </a:lnSpc>
            </a:pPr>
            <a:r>
              <a:rPr b="0" lang="en-US" sz="1400" spc="-1" strike="noStrike">
                <a:solidFill>
                  <a:srgbClr val="000000"/>
                </a:solidFill>
                <a:latin typeface="Arial"/>
                <a:ea typeface="Arial"/>
              </a:rPr>
              <a:t>Process reponse</a:t>
            </a:r>
            <a:endParaRPr b="0" lang="en-US" sz="1400" spc="-1" strike="noStrike">
              <a:latin typeface="Arial"/>
            </a:endParaRPr>
          </a:p>
        </p:txBody>
      </p:sp>
      <p:sp>
        <p:nvSpPr>
          <p:cNvPr id="763" name="Straight Connector 38"/>
          <p:cNvSpPr/>
          <p:nvPr/>
        </p:nvSpPr>
        <p:spPr>
          <a:xfrm flipV="1">
            <a:off x="381960" y="4520880"/>
            <a:ext cx="11084040" cy="70920"/>
          </a:xfrm>
          <a:custGeom>
            <a:avLst/>
            <a:gdLst/>
            <a:ahLst/>
            <a:rect l="l" t="t" r="r" b="b"/>
            <a:pathLst>
              <a:path w="21600" h="21600">
                <a:moveTo>
                  <a:pt x="0" y="0"/>
                </a:moveTo>
                <a:lnTo>
                  <a:pt x="21600" y="21600"/>
                </a:lnTo>
              </a:path>
            </a:pathLst>
          </a:custGeom>
          <a:noFill/>
          <a:ln w="12600">
            <a:solidFill>
              <a:srgbClr val="43739e"/>
            </a:solidFill>
            <a:prstDash val="dash"/>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Autre</a:t>
            </a:r>
            <a:endParaRPr b="0" lang="en-US" sz="2500" spc="-1" strike="noStrike">
              <a:latin typeface="Arial"/>
            </a:endParaRPr>
          </a:p>
        </p:txBody>
      </p:sp>
      <p:sp>
        <p:nvSpPr>
          <p:cNvPr id="765"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React-admin (intro)</a:t>
            </a:r>
            <a:endParaRPr b="0" lang="en-US" sz="2800" spc="-1" strike="noStrike">
              <a:latin typeface="Arial"/>
            </a:endParaRPr>
          </a:p>
        </p:txBody>
      </p:sp>
      <p:pic>
        <p:nvPicPr>
          <p:cNvPr id="766" name="Picture 5" descr=""/>
          <p:cNvPicPr/>
          <p:nvPr/>
        </p:nvPicPr>
        <p:blipFill>
          <a:blip r:embed="rId1"/>
          <a:stretch/>
        </p:blipFill>
        <p:spPr>
          <a:xfrm>
            <a:off x="194040" y="177120"/>
            <a:ext cx="1776240" cy="586440"/>
          </a:xfrm>
          <a:prstGeom prst="rect">
            <a:avLst/>
          </a:prstGeom>
          <a:ln w="0">
            <a:noFill/>
          </a:ln>
        </p:spPr>
      </p:pic>
      <p:sp>
        <p:nvSpPr>
          <p:cNvPr id="767"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68"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54FF9736-100A-4427-A8EF-1A6156247D36}"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769" name="Rectangle 8"/>
          <p:cNvSpPr/>
          <p:nvPr/>
        </p:nvSpPr>
        <p:spPr>
          <a:xfrm>
            <a:off x="406080" y="1816560"/>
            <a:ext cx="11315880" cy="890640"/>
          </a:xfrm>
          <a:prstGeom prst="rect">
            <a:avLst/>
          </a:prstGeom>
          <a:noFill/>
          <a:ln w="0">
            <a:noFill/>
          </a:ln>
        </p:spPr>
        <p:style>
          <a:lnRef idx="0"/>
          <a:fillRef idx="0"/>
          <a:effectRef idx="0"/>
          <a:fontRef idx="minor"/>
        </p:style>
        <p:txBody>
          <a:bodyPr numCol="1" spcCol="0" lIns="90000" rIns="90000" tIns="45000" bIns="45000" anchor="t">
            <a:noAutofit/>
          </a:bodyPr>
          <a:p>
            <a:pPr marL="171360" indent="-228600">
              <a:lnSpc>
                <a:spcPct val="100000"/>
              </a:lnSpc>
              <a:tabLst>
                <a:tab algn="l" pos="0"/>
              </a:tabLst>
            </a:pPr>
            <a:r>
              <a:rPr b="0" lang="en-US" sz="1200" spc="-1" strike="noStrike">
                <a:solidFill>
                  <a:srgbClr val="000000"/>
                </a:solidFill>
                <a:latin typeface="Montserrat"/>
                <a:ea typeface="Arial"/>
              </a:rPr>
              <a:t>REACT-ADMIN est une librairie JS client-side (elle ne fonctionne que sur le client et non côté serveur) qui permet de générer une interface d'administration d'une application.</a:t>
            </a:r>
            <a:endParaRPr b="0" lang="en-US" sz="1200" spc="-1" strike="noStrike">
              <a:latin typeface="Arial"/>
            </a:endParaRPr>
          </a:p>
          <a:p>
            <a:pPr marL="171360" indent="-228600">
              <a:lnSpc>
                <a:spcPct val="100000"/>
              </a:lnSpc>
              <a:tabLst>
                <a:tab algn="l" pos="0"/>
              </a:tabLst>
            </a:pPr>
            <a:r>
              <a:rPr b="0" lang="en-US" sz="1200" spc="-1" strike="noStrike">
                <a:solidFill>
                  <a:srgbClr val="000000"/>
                </a:solidFill>
                <a:latin typeface="Montserrat"/>
                <a:ea typeface="Arial"/>
              </a:rPr>
              <a:t>La librairie est quasi-totalement personnalisable : on peut définir soi-même les différents éléments du dashboard et/ou des dfférents tableau CRUD.</a:t>
            </a:r>
            <a:endParaRPr b="0" lang="en-US" sz="1200" spc="-1" strike="noStrike">
              <a:latin typeface="Arial"/>
            </a:endParaRPr>
          </a:p>
          <a:p>
            <a:pPr marL="171360" indent="-228600">
              <a:lnSpc>
                <a:spcPct val="100000"/>
              </a:lnSpc>
              <a:tabLst>
                <a:tab algn="l" pos="0"/>
              </a:tabLst>
            </a:pPr>
            <a:endParaRPr b="0" lang="en-US" sz="1200" spc="-1" strike="noStrike">
              <a:latin typeface="Arial"/>
            </a:endParaRPr>
          </a:p>
          <a:p>
            <a:pPr marL="171360" indent="-228600">
              <a:lnSpc>
                <a:spcPct val="100000"/>
              </a:lnSpc>
              <a:tabLst>
                <a:tab algn="l" pos="0"/>
              </a:tabLst>
            </a:pPr>
            <a:r>
              <a:rPr b="0" lang="en-US" sz="1200" spc="-1" strike="noStrike">
                <a:solidFill>
                  <a:srgbClr val="000000"/>
                </a:solidFill>
                <a:latin typeface="Montserrat"/>
                <a:ea typeface="Arial"/>
              </a:rPr>
              <a:t>Pour lancer l'application d'administration il suffit de l'instancier dans le fichier App.js : </a:t>
            </a:r>
            <a:endParaRPr b="0" lang="en-US" sz="1200" spc="-1" strike="noStrike">
              <a:latin typeface="Arial"/>
            </a:endParaRPr>
          </a:p>
        </p:txBody>
      </p:sp>
      <p:sp>
        <p:nvSpPr>
          <p:cNvPr id="770" name="Rectangle 9"/>
          <p:cNvSpPr/>
          <p:nvPr/>
        </p:nvSpPr>
        <p:spPr>
          <a:xfrm>
            <a:off x="552960" y="2942280"/>
            <a:ext cx="10995480" cy="20793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400" spc="-18" strike="noStrike">
                <a:solidFill>
                  <a:srgbClr val="292929"/>
                </a:solidFill>
                <a:latin typeface="FreeMono"/>
                <a:ea typeface="FreeMono"/>
              </a:rPr>
              <a:t>import { Admin, Resource } from 'react-admin';</a:t>
            </a:r>
            <a:endParaRPr b="0" lang="en-US" sz="1400" spc="-1" strike="noStrike">
              <a:latin typeface="Arial"/>
            </a:endParaRPr>
          </a:p>
          <a:p>
            <a:pPr>
              <a:lnSpc>
                <a:spcPct val="100000"/>
              </a:lnSpc>
            </a:pPr>
            <a:r>
              <a:rPr b="0" lang="fr-FR" sz="1400" spc="-18" strike="noStrike">
                <a:solidFill>
                  <a:srgbClr val="292929"/>
                </a:solidFill>
                <a:latin typeface="FreeMono"/>
                <a:ea typeface="FreeMono"/>
              </a:rPr>
              <a:t>import Dashboard from './Dashboard';</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fr-FR" sz="1400" spc="-18" strike="noStrike">
                <a:solidFill>
                  <a:srgbClr val="292929"/>
                </a:solidFill>
                <a:latin typeface="FreeMono"/>
                <a:ea typeface="FreeMono"/>
              </a:rPr>
              <a:t>...</a:t>
            </a:r>
            <a:endParaRPr b="0" lang="en-US" sz="1400" spc="-1" strike="noStrike">
              <a:latin typeface="Arial"/>
            </a:endParaRPr>
          </a:p>
          <a:p>
            <a:pPr>
              <a:lnSpc>
                <a:spcPct val="100000"/>
              </a:lnSpc>
            </a:pPr>
            <a:r>
              <a:rPr b="0" lang="fr-FR" sz="1400" spc="-18" strike="noStrike">
                <a:solidFill>
                  <a:srgbClr val="292929"/>
                </a:solidFill>
                <a:latin typeface="FreeMono"/>
                <a:ea typeface="FreeMono"/>
              </a:rPr>
              <a:t>return (</a:t>
            </a:r>
            <a:endParaRPr b="0" lang="en-US" sz="1400" spc="-1" strike="noStrike">
              <a:latin typeface="Arial"/>
            </a:endParaRPr>
          </a:p>
          <a:p>
            <a:pPr>
              <a:lnSpc>
                <a:spcPct val="100000"/>
              </a:lnSpc>
            </a:pPr>
            <a:r>
              <a:rPr b="0" lang="fr-FR" sz="1400" spc="-18" strike="noStrike">
                <a:solidFill>
                  <a:srgbClr val="292929"/>
                </a:solidFill>
                <a:latin typeface="FreeMono"/>
                <a:ea typeface="FreeMono"/>
              </a:rPr>
              <a:t>  </a:t>
            </a:r>
            <a:r>
              <a:rPr b="0" lang="fr-FR" sz="1400" spc="-18" strike="noStrike">
                <a:solidFill>
                  <a:srgbClr val="292929"/>
                </a:solidFill>
                <a:latin typeface="FreeMono"/>
                <a:ea typeface="FreeMono"/>
              </a:rPr>
              <a:t>&lt;Admin dashboard={Dashboard} authProvider={authProvider} dataProvider={dataProvider}&gt;</a:t>
            </a:r>
            <a:endParaRPr b="0" lang="en-US" sz="1400" spc="-1" strike="noStrike">
              <a:latin typeface="Arial"/>
            </a:endParaRPr>
          </a:p>
          <a:p>
            <a:pPr>
              <a:lnSpc>
                <a:spcPct val="100000"/>
              </a:lnSpc>
            </a:pPr>
            <a:r>
              <a:rPr b="0" lang="fr-FR" sz="1400" spc="-18" strike="noStrike">
                <a:solidFill>
                  <a:srgbClr val="292929"/>
                </a:solidFill>
                <a:latin typeface="FreeMono"/>
                <a:ea typeface="FreeMono"/>
              </a:rPr>
              <a:t>    </a:t>
            </a:r>
            <a:r>
              <a:rPr b="0" lang="fr-FR" sz="1400" spc="-18" strike="noStrike">
                <a:solidFill>
                  <a:srgbClr val="292929"/>
                </a:solidFill>
                <a:latin typeface="FreeMono"/>
                <a:ea typeface="FreeMono"/>
              </a:rPr>
              <a:t>&lt;Resource name="users" list={UserList} edit={UserEdit} create={UserCreate} icon={UserIcon} /&gt;</a:t>
            </a:r>
            <a:endParaRPr b="0" lang="en-US" sz="1400" spc="-1" strike="noStrike">
              <a:latin typeface="Arial"/>
            </a:endParaRPr>
          </a:p>
          <a:p>
            <a:pPr>
              <a:lnSpc>
                <a:spcPct val="100000"/>
              </a:lnSpc>
            </a:pPr>
            <a:r>
              <a:rPr b="0" lang="fr-FR" sz="1400" spc="-18" strike="noStrike">
                <a:solidFill>
                  <a:srgbClr val="292929"/>
                </a:solidFill>
                <a:latin typeface="FreeMono"/>
                <a:ea typeface="FreeMono"/>
              </a:rPr>
              <a:t>  </a:t>
            </a:r>
            <a:r>
              <a:rPr b="0" lang="fr-FR" sz="1400" spc="-18" strike="noStrike">
                <a:solidFill>
                  <a:srgbClr val="292929"/>
                </a:solidFill>
                <a:latin typeface="FreeMono"/>
                <a:ea typeface="FreeMono"/>
              </a:rPr>
              <a:t>&lt;/Admin&gt;</a:t>
            </a:r>
            <a:endParaRPr b="0" lang="en-US" sz="1400" spc="-1" strike="noStrike">
              <a:latin typeface="Arial"/>
            </a:endParaRPr>
          </a:p>
          <a:p>
            <a:pPr>
              <a:lnSpc>
                <a:spcPct val="100000"/>
              </a:lnSpc>
            </a:pPr>
            <a:r>
              <a:rPr b="0" lang="fr-FR" sz="1400" spc="-18" strike="noStrike">
                <a:solidFill>
                  <a:srgbClr val="292929"/>
                </a:solidFill>
                <a:latin typeface="FreeMono"/>
                <a:ea typeface="FreeMono"/>
              </a:rPr>
              <a:t>)</a:t>
            </a:r>
            <a:endParaRPr b="0" lang="en-US" sz="1400" spc="-1" strike="noStrike">
              <a:latin typeface="Arial"/>
            </a:endParaRPr>
          </a:p>
        </p:txBody>
      </p:sp>
      <p:sp>
        <p:nvSpPr>
          <p:cNvPr id="771" name="Rectangle 10"/>
          <p:cNvSpPr/>
          <p:nvPr/>
        </p:nvSpPr>
        <p:spPr>
          <a:xfrm>
            <a:off x="406080" y="5022720"/>
            <a:ext cx="11315880" cy="1395000"/>
          </a:xfrm>
          <a:prstGeom prst="rect">
            <a:avLst/>
          </a:prstGeom>
          <a:noFill/>
          <a:ln w="0">
            <a:noFill/>
          </a:ln>
        </p:spPr>
        <p:style>
          <a:lnRef idx="0"/>
          <a:fillRef idx="0"/>
          <a:effectRef idx="0"/>
          <a:fontRef idx="minor"/>
        </p:style>
        <p:txBody>
          <a:bodyPr numCol="1" spcCol="0" lIns="90000" rIns="90000" tIns="45000" bIns="45000" anchor="t">
            <a:noAutofit/>
          </a:bodyPr>
          <a:p>
            <a:pPr marL="171360" indent="-228600">
              <a:lnSpc>
                <a:spcPct val="100000"/>
              </a:lnSpc>
              <a:tabLst>
                <a:tab algn="l" pos="0"/>
              </a:tabLst>
            </a:pPr>
            <a:r>
              <a:rPr b="0" lang="en-US" sz="1050" spc="-1" strike="noStrike">
                <a:solidFill>
                  <a:srgbClr val="000000"/>
                </a:solidFill>
                <a:latin typeface="Montserrat"/>
                <a:ea typeface="Montserrat"/>
              </a:rPr>
              <a:t>&lt;Admin&gt; :  le container de react-admin</a:t>
            </a:r>
            <a:endParaRPr b="0" lang="en-US" sz="1050" spc="-1" strike="noStrike">
              <a:latin typeface="Arial"/>
            </a:endParaRPr>
          </a:p>
          <a:p>
            <a:pPr marL="171360" indent="-228600">
              <a:lnSpc>
                <a:spcPct val="100000"/>
              </a:lnSpc>
              <a:tabLst>
                <a:tab algn="l" pos="0"/>
              </a:tabLst>
            </a:pPr>
            <a:r>
              <a:rPr b="0" lang="en-US" sz="1050" spc="-1" strike="noStrike">
                <a:solidFill>
                  <a:srgbClr val="000000"/>
                </a:solidFill>
                <a:latin typeface="Montserrat"/>
                <a:ea typeface="Montserrat"/>
              </a:rPr>
              <a:t>Dashboard : le composant d'affichage "tableau de bord", celui-ci est créé par l'administrateur en fonction de ce qu'il veut afficher (graph / tableau ...)</a:t>
            </a:r>
            <a:endParaRPr b="0" lang="en-US" sz="1050" spc="-1" strike="noStrike">
              <a:latin typeface="Arial"/>
            </a:endParaRPr>
          </a:p>
          <a:p>
            <a:pPr marL="171360" indent="-228600">
              <a:lnSpc>
                <a:spcPct val="100000"/>
              </a:lnSpc>
              <a:tabLst>
                <a:tab algn="l" pos="0"/>
              </a:tabLst>
            </a:pPr>
            <a:r>
              <a:rPr b="0" lang="en-US" sz="1050" spc="-1" strike="noStrike">
                <a:solidFill>
                  <a:srgbClr val="000000"/>
                </a:solidFill>
                <a:latin typeface="Montserrat"/>
                <a:ea typeface="Montserrat"/>
              </a:rPr>
              <a:t>authProvider : un objet de fonction pour gérer l'accès à react-admin comportant : login(), logout(), checkError(), checkAuth(), getPermission()</a:t>
            </a:r>
            <a:endParaRPr b="0" lang="en-US" sz="1050" spc="-1" strike="noStrike">
              <a:latin typeface="Arial"/>
            </a:endParaRPr>
          </a:p>
          <a:p>
            <a:pPr marL="171360" indent="-228600">
              <a:lnSpc>
                <a:spcPct val="100000"/>
              </a:lnSpc>
              <a:tabLst>
                <a:tab algn="l" pos="0"/>
              </a:tabLst>
            </a:pPr>
            <a:r>
              <a:rPr b="0" lang="en-US" sz="1050" spc="-1" strike="noStrike">
                <a:solidFill>
                  <a:srgbClr val="000000"/>
                </a:solidFill>
                <a:latin typeface="Montserrat"/>
                <a:ea typeface="Montserrat"/>
              </a:rPr>
              <a:t>dataProvider : une fonction récupérant les données à administrer (peut être de type json / REST / GraphQL)</a:t>
            </a:r>
            <a:endParaRPr b="0" lang="en-US" sz="1050" spc="-1" strike="noStrike">
              <a:latin typeface="Arial"/>
            </a:endParaRPr>
          </a:p>
          <a:p>
            <a:pPr marL="171360" indent="-228600">
              <a:lnSpc>
                <a:spcPct val="100000"/>
              </a:lnSpc>
              <a:tabLst>
                <a:tab algn="l" pos="0"/>
              </a:tabLst>
            </a:pPr>
            <a:r>
              <a:rPr b="0" lang="en-US" sz="1050" spc="-1" strike="noStrike">
                <a:solidFill>
                  <a:srgbClr val="000000"/>
                </a:solidFill>
                <a:latin typeface="Montserrat"/>
                <a:ea typeface="Montserrat"/>
              </a:rPr>
              <a:t>&lt;Ressource&gt; : représente un modèle de donnée à analyser</a:t>
            </a:r>
            <a:endParaRPr b="0" lang="en-US" sz="1050" spc="-1" strike="noStrike">
              <a:latin typeface="Arial"/>
            </a:endParaRPr>
          </a:p>
          <a:p>
            <a:pPr marL="171360" indent="-228600">
              <a:lnSpc>
                <a:spcPct val="100000"/>
              </a:lnSpc>
              <a:tabLst>
                <a:tab algn="l" pos="0"/>
              </a:tabLst>
            </a:pPr>
            <a:r>
              <a:rPr b="0" lang="en-US" sz="1050" spc="-1" strike="noStrike">
                <a:solidFill>
                  <a:srgbClr val="000000"/>
                </a:solidFill>
                <a:latin typeface="Montserrat"/>
                <a:ea typeface="Montserrat"/>
              </a:rPr>
              <a:t>UserList : liste pour afficher tous les "users" en CRUD (Create / Read / Update / Delete)</a:t>
            </a:r>
            <a:endParaRPr b="0" lang="en-US" sz="1050" spc="-1" strike="noStrike">
              <a:latin typeface="Arial"/>
            </a:endParaRPr>
          </a:p>
          <a:p>
            <a:pPr marL="171360" indent="-228600">
              <a:lnSpc>
                <a:spcPct val="100000"/>
              </a:lnSpc>
              <a:tabLst>
                <a:tab algn="l" pos="0"/>
              </a:tabLst>
            </a:pPr>
            <a:r>
              <a:rPr b="0" lang="en-US" sz="1050" spc="-1" strike="noStrike">
                <a:solidFill>
                  <a:srgbClr val="000000"/>
                </a:solidFill>
                <a:latin typeface="Montserrat"/>
                <a:ea typeface="Arial"/>
              </a:rPr>
              <a:t>UserCreate / UserEdit : un formulaire de creation / update d'un "user"</a:t>
            </a:r>
            <a:endParaRPr b="0" lang="en-US" sz="105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Autre</a:t>
            </a:r>
            <a:endParaRPr b="0" lang="en-US" sz="2500" spc="-1" strike="noStrike">
              <a:latin typeface="Arial"/>
            </a:endParaRPr>
          </a:p>
        </p:txBody>
      </p:sp>
      <p:sp>
        <p:nvSpPr>
          <p:cNvPr id="773"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React-admin (providers)</a:t>
            </a:r>
            <a:endParaRPr b="0" lang="en-US" sz="2800" spc="-1" strike="noStrike">
              <a:latin typeface="Arial"/>
            </a:endParaRPr>
          </a:p>
        </p:txBody>
      </p:sp>
      <p:pic>
        <p:nvPicPr>
          <p:cNvPr id="774" name="Picture 5" descr=""/>
          <p:cNvPicPr/>
          <p:nvPr/>
        </p:nvPicPr>
        <p:blipFill>
          <a:blip r:embed="rId1"/>
          <a:stretch/>
        </p:blipFill>
        <p:spPr>
          <a:xfrm>
            <a:off x="194040" y="177120"/>
            <a:ext cx="1776240" cy="586440"/>
          </a:xfrm>
          <a:prstGeom prst="rect">
            <a:avLst/>
          </a:prstGeom>
          <a:ln w="0">
            <a:noFill/>
          </a:ln>
        </p:spPr>
      </p:pic>
      <p:sp>
        <p:nvSpPr>
          <p:cNvPr id="775"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76"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B5E8CF50-A642-4FB3-B81D-C9A426EBE909}"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777" name="Rectangle 8"/>
          <p:cNvSpPr/>
          <p:nvPr/>
        </p:nvSpPr>
        <p:spPr>
          <a:xfrm>
            <a:off x="406080" y="1816560"/>
            <a:ext cx="11315880" cy="319680"/>
          </a:xfrm>
          <a:prstGeom prst="rect">
            <a:avLst/>
          </a:prstGeom>
          <a:noFill/>
          <a:ln w="0">
            <a:noFill/>
          </a:ln>
        </p:spPr>
        <p:style>
          <a:lnRef idx="0"/>
          <a:fillRef idx="0"/>
          <a:effectRef idx="0"/>
          <a:fontRef idx="minor"/>
        </p:style>
        <p:txBody>
          <a:bodyPr numCol="1" spcCol="0" lIns="90000" rIns="90000" tIns="45000" bIns="45000" anchor="t">
            <a:noAutofit/>
          </a:bodyPr>
          <a:p>
            <a:pPr marL="171360" indent="-228600">
              <a:lnSpc>
                <a:spcPct val="100000"/>
              </a:lnSpc>
              <a:tabLst>
                <a:tab algn="l" pos="0"/>
              </a:tabLst>
            </a:pPr>
            <a:r>
              <a:rPr b="0" lang="en-US" sz="1050" spc="-1" strike="noStrike">
                <a:solidFill>
                  <a:srgbClr val="000000"/>
                </a:solidFill>
                <a:latin typeface="Montserrat"/>
                <a:ea typeface="Arial"/>
              </a:rPr>
              <a:t>AuthProvider                                                                                                                                           DataProvider</a:t>
            </a:r>
            <a:endParaRPr b="0" lang="en-US" sz="1050" spc="-1" strike="noStrike">
              <a:latin typeface="Arial"/>
            </a:endParaRPr>
          </a:p>
        </p:txBody>
      </p:sp>
      <p:sp>
        <p:nvSpPr>
          <p:cNvPr id="778" name="Rectangle 9"/>
          <p:cNvSpPr/>
          <p:nvPr/>
        </p:nvSpPr>
        <p:spPr>
          <a:xfrm>
            <a:off x="346680" y="2093400"/>
            <a:ext cx="10995480" cy="45057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000" spc="-18" strike="noStrike">
                <a:solidFill>
                  <a:srgbClr val="292929"/>
                </a:solidFill>
                <a:latin typeface="FreeMono"/>
                <a:ea typeface="FreeMono"/>
              </a:rPr>
              <a:t>export default {                                                               </a:t>
            </a:r>
            <a:r>
              <a:rPr b="0" lang="fr-FR" sz="1000" spc="-18" strike="noStrike">
                <a:solidFill>
                  <a:srgbClr val="000000"/>
                </a:solidFill>
                <a:latin typeface="FreeMono"/>
                <a:ea typeface="FreeMono"/>
              </a:rPr>
              <a:t> </a:t>
            </a:r>
            <a:r>
              <a:rPr b="0" lang="en-US" sz="1000" spc="-1" strike="noStrike">
                <a:solidFill>
                  <a:srgbClr val="000000"/>
                </a:solidFill>
                <a:latin typeface="Consolas"/>
                <a:ea typeface="Consolas"/>
              </a:rPr>
              <a:t>import</a:t>
            </a:r>
            <a:r>
              <a:rPr b="0" lang="en-US" sz="1100" spc="-1" strike="noStrike">
                <a:solidFill>
                  <a:srgbClr val="000000"/>
                </a:solidFill>
                <a:latin typeface="Consolas"/>
                <a:ea typeface="Consolas"/>
              </a:rPr>
              <a:t> jsonServerProvider </a:t>
            </a:r>
            <a:r>
              <a:rPr b="0" lang="en-US" sz="1000" spc="-1" strike="noStrike">
                <a:solidFill>
                  <a:srgbClr val="000000"/>
                </a:solidFill>
                <a:latin typeface="Consolas"/>
                <a:ea typeface="Consolas"/>
              </a:rPr>
              <a:t>from</a:t>
            </a:r>
            <a:r>
              <a:rPr b="0" lang="en-US" sz="1100" spc="-1" strike="noStrike">
                <a:solidFill>
                  <a:srgbClr val="000000"/>
                </a:solidFill>
                <a:latin typeface="Consolas"/>
                <a:ea typeface="Consolas"/>
              </a:rPr>
              <a:t> </a:t>
            </a:r>
            <a:r>
              <a:rPr b="0" lang="en-US" sz="1000" spc="-1" strike="noStrike">
                <a:solidFill>
                  <a:srgbClr val="000000"/>
                </a:solidFill>
                <a:latin typeface="Consolas"/>
                <a:ea typeface="Consolas"/>
              </a:rPr>
              <a:t>'ra-data-json-server';</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 called when the user attempts to log in                                  </a:t>
            </a:r>
            <a:r>
              <a:rPr b="0" lang="en-US" sz="1000" spc="-1" strike="noStrike">
                <a:solidFill>
                  <a:srgbClr val="000000"/>
                </a:solidFill>
                <a:latin typeface="Consolas"/>
                <a:ea typeface="Consolas"/>
              </a:rPr>
              <a: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login: ({ username }) =&gt;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localStorage.setItem('username', username);                             </a:t>
            </a:r>
            <a:r>
              <a:rPr b="0" lang="en-US" sz="1000" spc="-1" strike="noStrike">
                <a:solidFill>
                  <a:srgbClr val="000000"/>
                </a:solidFill>
                <a:latin typeface="Consolas"/>
                <a:ea typeface="Consolas"/>
              </a:rPr>
              <a:t>const dataProvider = jsonServerProvider('https://jsonplaceholder.typicode.com');</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 accept all username/password combinations</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return Promise.resolve();</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 called when the user clicks on the logout button</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logout: () =&gt;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localStorage.removeItem('username');</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return Promise.resolve();</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 called when the API returns an error</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checkError: ({ status }) =&gt;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if (status === 401 || status === 403)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localStorage.removeItem('username');</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return Promise.reject();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return Promise.resolve();</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 called when the user navigates to a new location, to check for authentication</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checkAuth: () =&gt;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return localStorage.getItem('username')</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 Promise.resolve()</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 Promise.reject();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 called when the user navigates to a new location, to check for permissions / roles</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getPermissions: () =&gt; Promise.resolve(),</a:t>
            </a:r>
            <a:endParaRPr b="0" lang="en-US" sz="1000" spc="-1" strike="noStrike">
              <a:latin typeface="Arial"/>
            </a:endParaRPr>
          </a:p>
          <a:p>
            <a:pPr>
              <a:lnSpc>
                <a:spcPct val="100000"/>
              </a:lnSpc>
            </a:pPr>
            <a:r>
              <a:rPr b="0" lang="fr-FR" sz="1000" spc="-18" strike="noStrike">
                <a:solidFill>
                  <a:srgbClr val="292929"/>
                </a:solidFill>
                <a:latin typeface="FreeMono"/>
                <a:ea typeface="FreeMono"/>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Autre</a:t>
            </a:r>
            <a:endParaRPr b="0" lang="en-US" sz="2500" spc="-1" strike="noStrike">
              <a:latin typeface="Arial"/>
            </a:endParaRPr>
          </a:p>
        </p:txBody>
      </p:sp>
      <p:sp>
        <p:nvSpPr>
          <p:cNvPr id="780"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React-admin (objets personnalisés)</a:t>
            </a:r>
            <a:endParaRPr b="0" lang="en-US" sz="2800" spc="-1" strike="noStrike">
              <a:latin typeface="Arial"/>
            </a:endParaRPr>
          </a:p>
        </p:txBody>
      </p:sp>
      <p:pic>
        <p:nvPicPr>
          <p:cNvPr id="781" name="Picture 5" descr=""/>
          <p:cNvPicPr/>
          <p:nvPr/>
        </p:nvPicPr>
        <p:blipFill>
          <a:blip r:embed="rId1"/>
          <a:stretch/>
        </p:blipFill>
        <p:spPr>
          <a:xfrm>
            <a:off x="194040" y="177120"/>
            <a:ext cx="1776240" cy="586440"/>
          </a:xfrm>
          <a:prstGeom prst="rect">
            <a:avLst/>
          </a:prstGeom>
          <a:ln w="0">
            <a:noFill/>
          </a:ln>
        </p:spPr>
      </p:pic>
      <p:sp>
        <p:nvSpPr>
          <p:cNvPr id="782"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83"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A81AFEBD-669F-4184-A42A-C5DB7A8D09B1}"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784" name="Rectangle 8"/>
          <p:cNvSpPr/>
          <p:nvPr/>
        </p:nvSpPr>
        <p:spPr>
          <a:xfrm>
            <a:off x="406080" y="1816560"/>
            <a:ext cx="5582520" cy="265680"/>
          </a:xfrm>
          <a:prstGeom prst="rect">
            <a:avLst/>
          </a:prstGeom>
          <a:noFill/>
          <a:ln w="0">
            <a:noFill/>
          </a:ln>
        </p:spPr>
        <p:style>
          <a:lnRef idx="0"/>
          <a:fillRef idx="0"/>
          <a:effectRef idx="0"/>
          <a:fontRef idx="minor"/>
        </p:style>
        <p:txBody>
          <a:bodyPr numCol="1" spcCol="0" lIns="90000" rIns="90000" tIns="45000" bIns="45000" anchor="t">
            <a:noAutofit/>
          </a:bodyPr>
          <a:p>
            <a:pPr marL="171360" indent="-228600">
              <a:lnSpc>
                <a:spcPct val="100000"/>
              </a:lnSpc>
              <a:tabLst>
                <a:tab algn="l" pos="0"/>
              </a:tabLst>
            </a:pPr>
            <a:r>
              <a:rPr b="0" lang="en-US" sz="1050" spc="-1" strike="noStrike">
                <a:solidFill>
                  <a:srgbClr val="000000"/>
                </a:solidFill>
                <a:latin typeface="Montserrat"/>
                <a:ea typeface="Arial"/>
              </a:rPr>
              <a:t>List</a:t>
            </a:r>
            <a:endParaRPr b="0" lang="en-US" sz="1050" spc="-1" strike="noStrike">
              <a:latin typeface="Arial"/>
            </a:endParaRPr>
          </a:p>
        </p:txBody>
      </p:sp>
      <p:sp>
        <p:nvSpPr>
          <p:cNvPr id="785" name="Rectangle 9"/>
          <p:cNvSpPr/>
          <p:nvPr/>
        </p:nvSpPr>
        <p:spPr>
          <a:xfrm>
            <a:off x="346680" y="2093400"/>
            <a:ext cx="5511240" cy="45057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000" spc="-18" strike="noStrike">
                <a:solidFill>
                  <a:srgbClr val="292929"/>
                </a:solidFill>
                <a:latin typeface="FreeMono"/>
                <a:ea typeface="FreeMono"/>
              </a:rPr>
              <a:t>import { useMediaQuery } from '@material-ui/core';</a:t>
            </a:r>
            <a:endParaRPr b="0" lang="en-US" sz="1000" spc="-1" strike="noStrike">
              <a:latin typeface="Arial"/>
            </a:endParaRPr>
          </a:p>
          <a:p>
            <a:pPr>
              <a:lnSpc>
                <a:spcPct val="100000"/>
              </a:lnSpc>
            </a:pPr>
            <a:r>
              <a:rPr b="0" lang="fr-FR" sz="1000" spc="-18" strike="noStrike">
                <a:solidFill>
                  <a:srgbClr val="292929"/>
                </a:solidFill>
                <a:latin typeface="FreeMono"/>
                <a:ea typeface="FreeMono"/>
              </a:rPr>
              <a:t>import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List, Datagrid, TextField, ReferenceField, EditButton,SimpleList,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from 'react-admin';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fr-FR" sz="1000" spc="-18" strike="noStrike">
                <a:solidFill>
                  <a:srgbClr val="292929"/>
                </a:solidFill>
                <a:latin typeface="FreeMono"/>
                <a:ea typeface="FreeMono"/>
              </a:rPr>
              <a:t>export const UserList = props =&gt;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const isSmall = useMediaQuery(theme =&gt; theme.breakpoints.down('sm'));</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return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&lt;List {...props}&gt;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{isSmall ?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&lt;SimpleList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primaryText={record =&gt; record.email}</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secondaryText={record =&gt; record.login}</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 :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&lt;Datagrid&gt;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&lt;TextField source="id"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&lt;TextField source="email"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&lt;TextField source="login"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&lt;EditButton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&lt;/Datagrid&gt;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&lt;/List&gt;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a:t>
            </a:r>
            <a:endParaRPr b="0" lang="en-US" sz="1000" spc="-1" strike="noStrike">
              <a:latin typeface="Arial"/>
            </a:endParaRPr>
          </a:p>
        </p:txBody>
      </p:sp>
      <p:sp>
        <p:nvSpPr>
          <p:cNvPr id="786" name="Rectangle 10"/>
          <p:cNvSpPr/>
          <p:nvPr/>
        </p:nvSpPr>
        <p:spPr>
          <a:xfrm>
            <a:off x="6360480" y="2094840"/>
            <a:ext cx="5843160" cy="450576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000" spc="-18" strike="noStrike">
                <a:solidFill>
                  <a:srgbClr val="292929"/>
                </a:solidFill>
                <a:latin typeface="FreeMono"/>
                <a:ea typeface="FreeMono"/>
              </a:rPr>
              <a:t>import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Edit, SimpleForm,</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TextInput, ReferenceInput, SelectInput, Create,SimpleList, PasswordInput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from 'react-admin';</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fr-FR" sz="1000" spc="-18" strike="noStrike">
                <a:solidFill>
                  <a:srgbClr val="292929"/>
                </a:solidFill>
                <a:latin typeface="FreeMono"/>
                <a:ea typeface="FreeMono"/>
              </a:rPr>
              <a:t>const UserTitle = ({ record }) =&gt;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return &lt;span&gt;User {record ? `"${record.login}"` : ''}&lt;/span&gt;;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fr-FR" sz="1000" spc="-18" strike="noStrike">
                <a:solidFill>
                  <a:srgbClr val="292929"/>
                </a:solidFill>
                <a:latin typeface="FreeMono"/>
                <a:ea typeface="FreeMono"/>
              </a:rPr>
              <a:t>export const UserEdit = props =&gt;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&lt;Edit title={&lt;UserTitle /&gt;} {...props}&gt;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&lt;SimpleForm&gt;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&lt;TextInput disabled source="id"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&lt;TextInput source="email"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&lt;TextInput source="login"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&lt;/SimpleForm&gt;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&lt;/Edit&gt;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fr-FR" sz="1000" spc="-18" strike="noStrike">
                <a:solidFill>
                  <a:srgbClr val="292929"/>
                </a:solidFill>
                <a:latin typeface="FreeMono"/>
                <a:ea typeface="FreeMono"/>
              </a:rPr>
              <a:t>export const UserCreate = props =&gt; (</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&lt;Create {...props}&gt;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&lt;SimpleForm&gt;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&lt;TextInput source="email"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&lt;TextInput source="login"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&lt;PasswordInput source="password" /&gt;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&lt;/SimpleForm&gt;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    </a:t>
            </a:r>
            <a:r>
              <a:rPr b="0" lang="fr-FR" sz="1000" spc="-18" strike="noStrike">
                <a:solidFill>
                  <a:srgbClr val="292929"/>
                </a:solidFill>
                <a:latin typeface="FreeMono"/>
                <a:ea typeface="FreeMono"/>
              </a:rPr>
              <a:t>&lt;/Create&gt;</a:t>
            </a:r>
            <a:endParaRPr b="0" lang="en-US" sz="1000" spc="-1" strike="noStrike">
              <a:latin typeface="Arial"/>
            </a:endParaRPr>
          </a:p>
          <a:p>
            <a:pPr>
              <a:lnSpc>
                <a:spcPct val="100000"/>
              </a:lnSpc>
            </a:pPr>
            <a:r>
              <a:rPr b="0" lang="fr-FR" sz="1000" spc="-18" strike="noStrike">
                <a:solidFill>
                  <a:srgbClr val="292929"/>
                </a:solidFill>
                <a:latin typeface="FreeMono"/>
                <a:ea typeface="FreeMono"/>
              </a:rPr>
              <a:t>);</a:t>
            </a:r>
            <a:endParaRPr b="0" lang="en-US" sz="1000" spc="-1" strike="noStrike">
              <a:latin typeface="Arial"/>
            </a:endParaRPr>
          </a:p>
          <a:p>
            <a:pPr>
              <a:lnSpc>
                <a:spcPct val="100000"/>
              </a:lnSpc>
            </a:pPr>
            <a:endParaRPr b="0" lang="en-US" sz="1000" spc="-1" strike="noStrike">
              <a:latin typeface="Arial"/>
            </a:endParaRPr>
          </a:p>
        </p:txBody>
      </p:sp>
      <p:sp>
        <p:nvSpPr>
          <p:cNvPr id="787" name="Rectangle 11"/>
          <p:cNvSpPr/>
          <p:nvPr/>
        </p:nvSpPr>
        <p:spPr>
          <a:xfrm>
            <a:off x="6420240" y="1818000"/>
            <a:ext cx="5582520" cy="265680"/>
          </a:xfrm>
          <a:prstGeom prst="rect">
            <a:avLst/>
          </a:prstGeom>
          <a:noFill/>
          <a:ln w="0">
            <a:noFill/>
          </a:ln>
        </p:spPr>
        <p:style>
          <a:lnRef idx="0"/>
          <a:fillRef idx="0"/>
          <a:effectRef idx="0"/>
          <a:fontRef idx="minor"/>
        </p:style>
        <p:txBody>
          <a:bodyPr numCol="1" spcCol="0" lIns="90000" rIns="90000" tIns="45000" bIns="45000" anchor="t">
            <a:noAutofit/>
          </a:bodyPr>
          <a:p>
            <a:pPr marL="171360" indent="-228600">
              <a:lnSpc>
                <a:spcPct val="100000"/>
              </a:lnSpc>
              <a:tabLst>
                <a:tab algn="l" pos="0"/>
              </a:tabLst>
            </a:pPr>
            <a:r>
              <a:rPr b="0" lang="en-US" sz="1050" spc="-1" strike="noStrike">
                <a:solidFill>
                  <a:srgbClr val="000000"/>
                </a:solidFill>
                <a:latin typeface="Montserrat"/>
                <a:ea typeface="Arial"/>
              </a:rPr>
              <a:t>Edit / Create</a:t>
            </a:r>
            <a:endParaRPr b="0" lang="en-US" sz="105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Autre</a:t>
            </a:r>
            <a:endParaRPr b="0" lang="en-US" sz="2500" spc="-1" strike="noStrike">
              <a:latin typeface="Arial"/>
            </a:endParaRPr>
          </a:p>
        </p:txBody>
      </p:sp>
      <p:sp>
        <p:nvSpPr>
          <p:cNvPr id="789"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Les pièges a éviter</a:t>
            </a:r>
            <a:endParaRPr b="0" lang="en-US" sz="2800" spc="-1" strike="noStrike">
              <a:latin typeface="Arial"/>
            </a:endParaRPr>
          </a:p>
        </p:txBody>
      </p:sp>
      <p:pic>
        <p:nvPicPr>
          <p:cNvPr id="790" name="Picture 5" descr=""/>
          <p:cNvPicPr/>
          <p:nvPr/>
        </p:nvPicPr>
        <p:blipFill>
          <a:blip r:embed="rId1"/>
          <a:stretch/>
        </p:blipFill>
        <p:spPr>
          <a:xfrm>
            <a:off x="194040" y="177120"/>
            <a:ext cx="1776240" cy="586440"/>
          </a:xfrm>
          <a:prstGeom prst="rect">
            <a:avLst/>
          </a:prstGeom>
          <a:ln w="0">
            <a:noFill/>
          </a:ln>
        </p:spPr>
      </p:pic>
      <p:sp>
        <p:nvSpPr>
          <p:cNvPr id="791"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792"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27615EBF-3EAE-4AA3-A7B7-7F4533B6A6C5}"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793" name="Rectangle 8"/>
          <p:cNvSpPr/>
          <p:nvPr/>
        </p:nvSpPr>
        <p:spPr>
          <a:xfrm>
            <a:off x="406080" y="1816560"/>
            <a:ext cx="5582520" cy="265680"/>
          </a:xfrm>
          <a:prstGeom prst="rect">
            <a:avLst/>
          </a:prstGeom>
          <a:noFill/>
          <a:ln w="0">
            <a:noFill/>
          </a:ln>
        </p:spPr>
        <p:style>
          <a:lnRef idx="0"/>
          <a:fillRef idx="0"/>
          <a:effectRef idx="0"/>
          <a:fontRef idx="minor"/>
        </p:style>
      </p:sp>
      <p:sp>
        <p:nvSpPr>
          <p:cNvPr id="794" name="Rectangle 9"/>
          <p:cNvSpPr/>
          <p:nvPr/>
        </p:nvSpPr>
        <p:spPr>
          <a:xfrm>
            <a:off x="1009080" y="1873800"/>
            <a:ext cx="4916160" cy="2767320"/>
          </a:xfrm>
          <a:prstGeom prst="rect">
            <a:avLst/>
          </a:prstGeom>
          <a:noFill/>
          <a:ln w="0">
            <a:noFill/>
          </a:ln>
        </p:spPr>
        <p:style>
          <a:lnRef idx="0"/>
          <a:fillRef idx="0"/>
          <a:effectRef idx="0"/>
          <a:fontRef idx="minor"/>
        </p:style>
        <p:txBody>
          <a:bodyPr numCol="1" spcCol="0" lIns="90000" rIns="90000" tIns="45000" bIns="45000" anchor="t">
            <a:noAutofit/>
          </a:bodyPr>
          <a:p>
            <a:pPr marL="284040" indent="-284040">
              <a:lnSpc>
                <a:spcPct val="100000"/>
              </a:lnSpc>
              <a:buClr>
                <a:srgbClr val="000000"/>
              </a:buClr>
              <a:buFont typeface="Arial"/>
              <a:buChar char="•"/>
            </a:pPr>
            <a:r>
              <a:rPr b="0" lang="en-US" sz="1800" spc="-1" strike="noStrike">
                <a:solidFill>
                  <a:srgbClr val="000000"/>
                </a:solidFill>
                <a:latin typeface="Arial"/>
                <a:ea typeface="Arial"/>
              </a:rPr>
              <a:t>Confondre State &amp; Props</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en-US" sz="1800" spc="-1" strike="noStrike">
                <a:solidFill>
                  <a:srgbClr val="000000"/>
                </a:solidFill>
                <a:latin typeface="Arial"/>
                <a:ea typeface="Arial"/>
              </a:rPr>
              <a:t>Unidirectional dataflow</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en-US" sz="1800" spc="-1" strike="noStrike">
                <a:solidFill>
                  <a:srgbClr val="000000"/>
                </a:solidFill>
                <a:latin typeface="Arial"/>
                <a:ea typeface="Arial"/>
              </a:rPr>
              <a:t>Granularité des composants</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en-US" sz="1800" spc="-1" strike="noStrike">
                <a:solidFill>
                  <a:srgbClr val="000000"/>
                </a:solidFill>
                <a:latin typeface="Arial"/>
                <a:ea typeface="Arial"/>
              </a:rPr>
              <a:t>Early optimisation</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en-US" sz="1800" spc="-1" strike="noStrike">
                <a:solidFill>
                  <a:srgbClr val="000000"/>
                </a:solidFill>
                <a:latin typeface="Arial"/>
                <a:ea typeface="Arial"/>
              </a:rPr>
              <a:t>Syntaxe ES2015</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en-US" sz="1800" spc="-1" strike="noStrike">
                <a:solidFill>
                  <a:srgbClr val="000000"/>
                </a:solidFill>
                <a:latin typeface="Arial"/>
                <a:ea typeface="Arial"/>
              </a:rPr>
              <a:t>Client Server Balance</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en-US" sz="1800" spc="-1" strike="noStrike">
                <a:solidFill>
                  <a:srgbClr val="000000"/>
                </a:solidFill>
                <a:latin typeface="Arial"/>
                <a:ea typeface="Arial"/>
              </a:rPr>
              <a:t>Immutabilité</a:t>
            </a:r>
            <a:endParaRPr b="0" lang="en-US" sz="1800" spc="-1" strike="noStrike">
              <a:latin typeface="Arial"/>
            </a:endParaRPr>
          </a:p>
          <a:p>
            <a:pPr>
              <a:lnSpc>
                <a:spcPct val="100000"/>
              </a:lnSpc>
            </a:pPr>
            <a:endParaRPr b="0" lang="en-US" sz="1800" spc="-1" strike="noStrike">
              <a:latin typeface="Arial"/>
            </a:endParaRPr>
          </a:p>
          <a:p>
            <a:pPr marL="284040" indent="-284040">
              <a:lnSpc>
                <a:spcPct val="100000"/>
              </a:lnSpc>
              <a:buClr>
                <a:srgbClr val="000000"/>
              </a:buClr>
              <a:buFont typeface="Arial"/>
              <a:buChar char="•"/>
            </a:pPr>
            <a:r>
              <a:rPr b="0" lang="en-US" sz="1800" spc="-1" strike="noStrike">
                <a:solidFill>
                  <a:srgbClr val="000000"/>
                </a:solidFill>
                <a:latin typeface="Arial"/>
                <a:ea typeface="Arial"/>
              </a:rPr>
              <a:t>Architecture</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Développer </a:t>
            </a:r>
            <a:r>
              <a:rPr b="0" lang="fr-FR" sz="2500" spc="-1" strike="noStrike">
                <a:solidFill>
                  <a:srgbClr val="595959"/>
                </a:solidFill>
                <a:latin typeface="Arial"/>
                <a:ea typeface="Arial"/>
              </a:rPr>
              <a:t>avec React</a:t>
            </a:r>
            <a:endParaRPr b="0" lang="en-US" sz="2500" spc="-1" strike="noStrike">
              <a:latin typeface="Arial"/>
            </a:endParaRPr>
          </a:p>
        </p:txBody>
      </p:sp>
      <p:sp>
        <p:nvSpPr>
          <p:cNvPr id="796"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Projet React et orga des fichiers</a:t>
            </a:r>
            <a:endParaRPr b="0" lang="en-US" sz="2800" spc="-1" strike="noStrike">
              <a:latin typeface="Arial"/>
            </a:endParaRPr>
          </a:p>
        </p:txBody>
      </p:sp>
      <p:pic>
        <p:nvPicPr>
          <p:cNvPr id="797" name="Picture 5" descr=""/>
          <p:cNvPicPr/>
          <p:nvPr/>
        </p:nvPicPr>
        <p:blipFill>
          <a:blip r:embed="rId1"/>
          <a:stretch/>
        </p:blipFill>
        <p:spPr>
          <a:xfrm>
            <a:off x="194040" y="177120"/>
            <a:ext cx="1776240" cy="586440"/>
          </a:xfrm>
          <a:prstGeom prst="rect">
            <a:avLst/>
          </a:prstGeom>
          <a:ln w="0">
            <a:noFill/>
          </a:ln>
        </p:spPr>
      </p:pic>
      <p:sp>
        <p:nvSpPr>
          <p:cNvPr id="798"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Développer </a:t>
            </a:r>
            <a:r>
              <a:rPr b="0" lang="fr-FR" sz="2500" spc="-1" strike="noStrike">
                <a:solidFill>
                  <a:srgbClr val="595959"/>
                </a:solidFill>
                <a:latin typeface="Arial"/>
                <a:ea typeface="Arial"/>
              </a:rPr>
              <a:t>avec React</a:t>
            </a:r>
            <a:endParaRPr b="0" lang="en-US" sz="2500" spc="-1" strike="noStrike">
              <a:latin typeface="Arial"/>
            </a:endParaRPr>
          </a:p>
        </p:txBody>
      </p:sp>
      <p:sp>
        <p:nvSpPr>
          <p:cNvPr id="102"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rm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Les autres Framework JavaScript</a:t>
            </a:r>
            <a:endParaRPr b="0" lang="en-US" sz="2800" spc="-1" strike="noStrike">
              <a:latin typeface="Arial"/>
            </a:endParaRPr>
          </a:p>
        </p:txBody>
      </p:sp>
      <p:pic>
        <p:nvPicPr>
          <p:cNvPr id="103" name="Picture 5" descr=""/>
          <p:cNvPicPr/>
          <p:nvPr/>
        </p:nvPicPr>
        <p:blipFill>
          <a:blip r:embed="rId1"/>
          <a:stretch/>
        </p:blipFill>
        <p:spPr>
          <a:xfrm>
            <a:off x="194040" y="177120"/>
            <a:ext cx="1776240" cy="586440"/>
          </a:xfrm>
          <a:prstGeom prst="rect">
            <a:avLst/>
          </a:prstGeom>
          <a:ln w="0">
            <a:noFill/>
          </a:ln>
        </p:spPr>
      </p:pic>
      <p:sp>
        <p:nvSpPr>
          <p:cNvPr id="104"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105"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DD5E7B0B-FE51-4191-81F9-D2CFA579245F}"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106" name="Rectangle 8"/>
          <p:cNvSpPr/>
          <p:nvPr/>
        </p:nvSpPr>
        <p:spPr>
          <a:xfrm>
            <a:off x="321120" y="4653000"/>
            <a:ext cx="11535480" cy="1656360"/>
          </a:xfrm>
          <a:prstGeom prst="rect">
            <a:avLst/>
          </a:prstGeom>
          <a:noFill/>
          <a:ln w="0">
            <a:noFill/>
          </a:ln>
        </p:spPr>
        <p:style>
          <a:lnRef idx="0"/>
          <a:fillRef idx="0"/>
          <a:effectRef idx="0"/>
          <a:fontRef idx="minor"/>
        </p:style>
      </p:sp>
      <p:pic>
        <p:nvPicPr>
          <p:cNvPr id="107" name="Picture 1" descr=""/>
          <p:cNvPicPr/>
          <p:nvPr/>
        </p:nvPicPr>
        <p:blipFill>
          <a:blip r:embed="rId2"/>
          <a:stretch/>
        </p:blipFill>
        <p:spPr>
          <a:xfrm>
            <a:off x="2241000" y="1733400"/>
            <a:ext cx="7960680" cy="2188080"/>
          </a:xfrm>
          <a:prstGeom prst="rect">
            <a:avLst/>
          </a:prstGeom>
          <a:ln w="0">
            <a:noFill/>
          </a:ln>
        </p:spPr>
      </p:pic>
      <p:sp>
        <p:nvSpPr>
          <p:cNvPr id="108" name=""/>
          <p:cNvSpPr/>
          <p:nvPr/>
        </p:nvSpPr>
        <p:spPr>
          <a:xfrm>
            <a:off x="1420200" y="4040280"/>
            <a:ext cx="2971080" cy="2393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venir"/>
                <a:ea typeface="DejaVu Sans"/>
              </a:rPr>
              <a:t>Architecture MVC</a:t>
            </a:r>
            <a:endParaRPr b="0" lang="en-US" sz="1800" spc="-1" strike="noStrike">
              <a:latin typeface="Arial"/>
            </a:endParaRPr>
          </a:p>
          <a:p>
            <a:pPr>
              <a:lnSpc>
                <a:spcPct val="100000"/>
              </a:lnSpc>
            </a:pPr>
            <a:r>
              <a:rPr b="0" lang="en-US" sz="1800" spc="-1" strike="noStrike">
                <a:solidFill>
                  <a:srgbClr val="000000"/>
                </a:solidFill>
                <a:latin typeface="Avenir"/>
                <a:ea typeface="DejaVu Sans"/>
              </a:rPr>
              <a:t>Data-binding Bidirectionnel</a:t>
            </a:r>
            <a:endParaRPr b="0" lang="en-US" sz="1800" spc="-1" strike="noStrike">
              <a:latin typeface="Arial"/>
            </a:endParaRPr>
          </a:p>
          <a:p>
            <a:pPr>
              <a:lnSpc>
                <a:spcPct val="100000"/>
              </a:lnSpc>
            </a:pPr>
            <a:r>
              <a:rPr b="0" lang="en-US" sz="1800" spc="-1" strike="noStrike">
                <a:solidFill>
                  <a:srgbClr val="000000"/>
                </a:solidFill>
                <a:latin typeface="Avenir"/>
                <a:ea typeface="DejaVu Sans"/>
              </a:rPr>
              <a:t>Injection de dépendance</a:t>
            </a:r>
            <a:endParaRPr b="0" lang="en-US" sz="1800" spc="-1" strike="noStrike">
              <a:latin typeface="Arial"/>
            </a:endParaRPr>
          </a:p>
          <a:p>
            <a:pPr>
              <a:lnSpc>
                <a:spcPct val="100000"/>
              </a:lnSpc>
            </a:pPr>
            <a:r>
              <a:rPr b="0" lang="en-US" sz="1800" spc="-1" strike="noStrike">
                <a:solidFill>
                  <a:srgbClr val="000000"/>
                </a:solidFill>
                <a:latin typeface="Avenir"/>
                <a:ea typeface="DejaVu Sans"/>
              </a:rPr>
              <a:t>Routing</a:t>
            </a:r>
            <a:endParaRPr b="0" lang="en-US" sz="1800" spc="-1" strike="noStrike">
              <a:latin typeface="Arial"/>
            </a:endParaRPr>
          </a:p>
          <a:p>
            <a:pPr>
              <a:lnSpc>
                <a:spcPct val="100000"/>
              </a:lnSpc>
            </a:pPr>
            <a:r>
              <a:rPr b="0" lang="en-US" sz="1800" spc="-1" strike="noStrike">
                <a:solidFill>
                  <a:srgbClr val="000000"/>
                </a:solidFill>
                <a:latin typeface="Avenir"/>
                <a:ea typeface="DejaVu Sans"/>
              </a:rPr>
              <a:t>Les tests</a:t>
            </a:r>
            <a:endParaRPr b="0" lang="en-US" sz="1800" spc="-1" strike="noStrike">
              <a:latin typeface="Arial"/>
            </a:endParaRPr>
          </a:p>
          <a:p>
            <a:pPr>
              <a:lnSpc>
                <a:spcPct val="100000"/>
              </a:lnSpc>
            </a:pPr>
            <a:endParaRPr b="0" lang="en-US" sz="1800" spc="-1" strike="noStrike">
              <a:latin typeface="Arial"/>
            </a:endParaRPr>
          </a:p>
        </p:txBody>
      </p:sp>
      <p:sp>
        <p:nvSpPr>
          <p:cNvPr id="109" name=""/>
          <p:cNvSpPr/>
          <p:nvPr/>
        </p:nvSpPr>
        <p:spPr>
          <a:xfrm>
            <a:off x="4356000" y="3983040"/>
            <a:ext cx="2971080" cy="2584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000000"/>
                </a:solidFill>
                <a:latin typeface="Avenir"/>
                <a:ea typeface="DejaVu Sans"/>
              </a:rPr>
              <a:t>Application à page unique (SPA)</a:t>
            </a:r>
            <a:endParaRPr b="0" lang="en-US" sz="1600" spc="-1" strike="noStrike">
              <a:latin typeface="Arial"/>
            </a:endParaRPr>
          </a:p>
          <a:p>
            <a:pPr>
              <a:lnSpc>
                <a:spcPct val="100000"/>
              </a:lnSpc>
            </a:pPr>
            <a:r>
              <a:rPr b="0" lang="en-US" sz="1600" spc="-1" strike="noStrike">
                <a:solidFill>
                  <a:srgbClr val="000000"/>
                </a:solidFill>
                <a:latin typeface="Avenir"/>
                <a:ea typeface="DejaVu Sans"/>
              </a:rPr>
              <a:t>Fullstack/Server-Side-Rendering (SSR)</a:t>
            </a:r>
            <a:endParaRPr b="0" lang="en-US" sz="1600" spc="-1" strike="noStrike">
              <a:latin typeface="Arial"/>
            </a:endParaRPr>
          </a:p>
          <a:p>
            <a:pPr>
              <a:lnSpc>
                <a:spcPct val="100000"/>
              </a:lnSpc>
            </a:pPr>
            <a:r>
              <a:rPr b="0" lang="en-US" sz="1600" spc="-1" strike="noStrike">
                <a:solidFill>
                  <a:srgbClr val="000000"/>
                </a:solidFill>
                <a:latin typeface="Avenir"/>
                <a:ea typeface="DejaVu Sans"/>
              </a:rPr>
              <a:t>JAMStack/Génération de sites statiques (SSG)</a:t>
            </a:r>
            <a:endParaRPr b="0" lang="en-US" sz="1600" spc="-1" strike="noStrike">
              <a:latin typeface="Arial"/>
            </a:endParaRPr>
          </a:p>
          <a:p>
            <a:pPr>
              <a:lnSpc>
                <a:spcPct val="100000"/>
              </a:lnSpc>
            </a:pPr>
            <a:r>
              <a:rPr b="0" lang="en-US" sz="1600" spc="-1" strike="noStrike">
                <a:solidFill>
                  <a:srgbClr val="000000"/>
                </a:solidFill>
                <a:latin typeface="Avenir"/>
                <a:ea typeface="DejaVu Sans"/>
              </a:rPr>
              <a:t>Cibler le bureau,le mobile,WebGL ou même le terminal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Les composants</a:t>
            </a:r>
            <a:endParaRPr b="0" lang="en-US" sz="2500" spc="-1" strike="noStrike">
              <a:latin typeface="Arial"/>
            </a:endParaRPr>
          </a:p>
        </p:txBody>
      </p:sp>
      <p:sp>
        <p:nvSpPr>
          <p:cNvPr id="800"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React dans un fichier .js</a:t>
            </a:r>
            <a:endParaRPr b="0" lang="en-US" sz="2800" spc="-1" strike="noStrike">
              <a:latin typeface="Arial"/>
            </a:endParaRPr>
          </a:p>
        </p:txBody>
      </p:sp>
      <p:pic>
        <p:nvPicPr>
          <p:cNvPr id="801" name="Picture 5" descr=""/>
          <p:cNvPicPr/>
          <p:nvPr/>
        </p:nvPicPr>
        <p:blipFill>
          <a:blip r:embed="rId1"/>
          <a:stretch/>
        </p:blipFill>
        <p:spPr>
          <a:xfrm>
            <a:off x="194040" y="177120"/>
            <a:ext cx="1776240" cy="586440"/>
          </a:xfrm>
          <a:prstGeom prst="rect">
            <a:avLst/>
          </a:prstGeom>
          <a:ln w="0">
            <a:noFill/>
          </a:ln>
        </p:spPr>
      </p:pic>
      <p:sp>
        <p:nvSpPr>
          <p:cNvPr id="802"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803" name="Rectangle 7"/>
          <p:cNvSpPr/>
          <p:nvPr/>
        </p:nvSpPr>
        <p:spPr>
          <a:xfrm>
            <a:off x="406080" y="1893600"/>
            <a:ext cx="11176920" cy="48636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800" spc="-1" strike="noStrike">
                <a:solidFill>
                  <a:srgbClr val="000000"/>
                </a:solidFill>
                <a:latin typeface="Avenir LT Std"/>
                <a:ea typeface="Avenir LT Std"/>
              </a:rPr>
              <a:t>Un composant est défini dans un fichier JavaScript classique :</a:t>
            </a:r>
            <a:endParaRPr b="0" lang="en-US" sz="1800" spc="-1" strike="noStrike">
              <a:latin typeface="Arial"/>
            </a:endParaRPr>
          </a:p>
        </p:txBody>
      </p:sp>
      <p:sp>
        <p:nvSpPr>
          <p:cNvPr id="804"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1589D447-2B0F-4655-BD3D-E968353934A5}"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805" name="Rectangle 9"/>
          <p:cNvSpPr/>
          <p:nvPr/>
        </p:nvSpPr>
        <p:spPr>
          <a:xfrm>
            <a:off x="6759360" y="2762280"/>
            <a:ext cx="5427720" cy="264960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fr-FR" sz="1800" spc="-26" strike="noStrike">
                <a:solidFill>
                  <a:srgbClr val="292929"/>
                </a:solidFill>
                <a:latin typeface="FreeMono"/>
                <a:ea typeface="FreeMono"/>
              </a:rPr>
              <a:t>import React, { Component } from 'react'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fr-FR" sz="1800" spc="-26" strike="noStrike">
                <a:solidFill>
                  <a:srgbClr val="292929"/>
                </a:solidFill>
                <a:latin typeface="FreeMono"/>
                <a:ea typeface="FreeMono"/>
              </a:rPr>
              <a:t>class YourComponentName extends Component {</a:t>
            </a:r>
            <a:endParaRPr b="0" lang="en-US" sz="1800" spc="-1" strike="noStrike">
              <a:latin typeface="Arial"/>
            </a:endParaRPr>
          </a:p>
          <a:p>
            <a:pPr>
              <a:lnSpc>
                <a:spcPct val="100000"/>
              </a:lnSpc>
            </a:pPr>
            <a:r>
              <a:rPr b="0" lang="fr-FR" sz="1800" spc="-26" strike="noStrike">
                <a:solidFill>
                  <a:srgbClr val="292929"/>
                </a:solidFill>
                <a:latin typeface="FreeMono"/>
                <a:ea typeface="FreeMono"/>
              </a:rPr>
              <a:t>   </a:t>
            </a:r>
            <a:r>
              <a:rPr b="0" lang="fr-FR" sz="1800" spc="-26" strike="noStrike">
                <a:solidFill>
                  <a:srgbClr val="292929"/>
                </a:solidFill>
                <a:latin typeface="FreeMono"/>
                <a:ea typeface="FreeMono"/>
              </a:rPr>
              <a:t>render() {</a:t>
            </a:r>
            <a:endParaRPr b="0" lang="en-US" sz="1800" spc="-1" strike="noStrike">
              <a:latin typeface="Arial"/>
            </a:endParaRPr>
          </a:p>
          <a:p>
            <a:pPr>
              <a:lnSpc>
                <a:spcPct val="100000"/>
              </a:lnSpc>
            </a:pPr>
            <a:r>
              <a:rPr b="0" lang="fr-FR" sz="1800" spc="-26" strike="noStrike">
                <a:solidFill>
                  <a:srgbClr val="292929"/>
                </a:solidFill>
                <a:latin typeface="FreeMono"/>
                <a:ea typeface="FreeMono"/>
              </a:rPr>
              <a:t>      </a:t>
            </a:r>
            <a:r>
              <a:rPr b="0" lang="fr-FR" sz="1800" spc="-26" strike="noStrike">
                <a:solidFill>
                  <a:srgbClr val="292929"/>
                </a:solidFill>
                <a:latin typeface="FreeMono"/>
                <a:ea typeface="FreeMono"/>
              </a:rPr>
              <a:t>return(...)</a:t>
            </a:r>
            <a:endParaRPr b="0" lang="en-US" sz="1800" spc="-1" strike="noStrike">
              <a:latin typeface="Arial"/>
            </a:endParaRPr>
          </a:p>
          <a:p>
            <a:pPr>
              <a:lnSpc>
                <a:spcPct val="100000"/>
              </a:lnSpc>
            </a:pPr>
            <a:r>
              <a:rPr b="0" lang="fr-FR" sz="1800" spc="-26" strike="noStrike">
                <a:solidFill>
                  <a:srgbClr val="292929"/>
                </a:solidFill>
                <a:latin typeface="FreeMono"/>
                <a:ea typeface="FreeMono"/>
              </a:rPr>
              <a:t>   </a:t>
            </a:r>
            <a:r>
              <a:rPr b="0" lang="fr-FR" sz="1800" spc="-26" strike="noStrike">
                <a:solidFill>
                  <a:srgbClr val="292929"/>
                </a:solidFill>
                <a:latin typeface="FreeMono"/>
                <a:ea typeface="FreeMono"/>
              </a:rPr>
              <a:t>}</a:t>
            </a:r>
            <a:endParaRPr b="0" lang="en-US" sz="1800" spc="-1" strike="noStrike">
              <a:latin typeface="Arial"/>
            </a:endParaRPr>
          </a:p>
          <a:p>
            <a:pPr>
              <a:lnSpc>
                <a:spcPct val="100000"/>
              </a:lnSpc>
            </a:pPr>
            <a:r>
              <a:rPr b="0" lang="fr-FR" sz="1800" spc="-26" strike="noStrike">
                <a:solidFill>
                  <a:srgbClr val="292929"/>
                </a:solidFill>
                <a:latin typeface="FreeMono"/>
                <a:ea typeface="FreeMono"/>
              </a:rPr>
              <a: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fr-FR" sz="1800" spc="-26" strike="noStrike">
                <a:solidFill>
                  <a:srgbClr val="292929"/>
                </a:solidFill>
                <a:latin typeface="FreeMono"/>
                <a:ea typeface="FreeMono"/>
              </a:rPr>
              <a:t>export default YourComponentName</a:t>
            </a:r>
            <a:endParaRPr b="0" lang="en-US" sz="1800" spc="-1" strike="noStrike">
              <a:latin typeface="Arial"/>
            </a:endParaRPr>
          </a:p>
        </p:txBody>
      </p:sp>
      <p:sp>
        <p:nvSpPr>
          <p:cNvPr id="806" name="Rectangle 10"/>
          <p:cNvSpPr/>
          <p:nvPr/>
        </p:nvSpPr>
        <p:spPr>
          <a:xfrm>
            <a:off x="276840" y="2769480"/>
            <a:ext cx="5135040" cy="388440"/>
          </a:xfrm>
          <a:prstGeom prst="rect">
            <a:avLst/>
          </a:prstGeom>
          <a:noFill/>
          <a:ln w="0">
            <a:noFill/>
          </a:ln>
        </p:spPr>
        <p:style>
          <a:lnRef idx="0"/>
          <a:fillRef idx="0"/>
          <a:effectRef idx="0"/>
          <a:fontRef idx="minor"/>
        </p:style>
        <p:txBody>
          <a:bodyPr numCol="1" spcCol="0" lIns="90000" rIns="90000" tIns="45000" bIns="45000" anchor="t">
            <a:noAutofit/>
          </a:bodyPr>
          <a:p>
            <a:pPr algn="r">
              <a:lnSpc>
                <a:spcPct val="100000"/>
              </a:lnSpc>
            </a:pPr>
            <a:r>
              <a:rPr b="1" lang="fr-FR" sz="1800" spc="-1" strike="noStrike">
                <a:solidFill>
                  <a:srgbClr val="000000"/>
                </a:solidFill>
                <a:latin typeface="Avenir LT Std"/>
                <a:ea typeface="Avenir LT Std"/>
              </a:rPr>
              <a:t>Import de librairies globales ou de fichiers .js</a:t>
            </a:r>
            <a:endParaRPr b="0" lang="en-US" sz="1800" spc="-1" strike="noStrike">
              <a:latin typeface="Arial"/>
            </a:endParaRPr>
          </a:p>
        </p:txBody>
      </p:sp>
      <p:sp>
        <p:nvSpPr>
          <p:cNvPr id="807" name="Straight Connector 11"/>
          <p:cNvSpPr/>
          <p:nvPr/>
        </p:nvSpPr>
        <p:spPr>
          <a:xfrm flipH="1">
            <a:off x="5758560" y="2921760"/>
            <a:ext cx="713880" cy="3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808" name="Straight Connector 12"/>
          <p:cNvSpPr/>
          <p:nvPr/>
        </p:nvSpPr>
        <p:spPr>
          <a:xfrm flipH="1">
            <a:off x="5758560" y="3419280"/>
            <a:ext cx="713880" cy="3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809" name="Rectangle 13"/>
          <p:cNvSpPr/>
          <p:nvPr/>
        </p:nvSpPr>
        <p:spPr>
          <a:xfrm>
            <a:off x="402480" y="3272040"/>
            <a:ext cx="5009760" cy="9334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1" lang="fr-FR" sz="1800" spc="-1" strike="noStrike">
                <a:solidFill>
                  <a:srgbClr val="000000"/>
                </a:solidFill>
                <a:latin typeface="Avenir LT Std"/>
                <a:ea typeface="Avenir LT Std"/>
              </a:rPr>
              <a:t>Définition du composant React.js :</a:t>
            </a:r>
            <a:endParaRPr b="0" lang="en-US" sz="1800" spc="-1" strike="noStrike">
              <a:latin typeface="Arial"/>
            </a:endParaRPr>
          </a:p>
          <a:p>
            <a:pPr>
              <a:lnSpc>
                <a:spcPct val="100000"/>
              </a:lnSpc>
            </a:pPr>
            <a:r>
              <a:rPr b="1" lang="fr-FR" sz="1800" spc="-1" strike="noStrike">
                <a:solidFill>
                  <a:srgbClr val="000000"/>
                </a:solidFill>
                <a:latin typeface="Avenir LT Std"/>
                <a:ea typeface="Avenir LT Std"/>
              </a:rPr>
              <a:t>- au minimum une fonction render/return afin d'afficher le composant</a:t>
            </a:r>
            <a:endParaRPr b="0" lang="en-US" sz="1800" spc="-1" strike="noStrike">
              <a:latin typeface="Arial"/>
            </a:endParaRPr>
          </a:p>
        </p:txBody>
      </p:sp>
      <p:sp>
        <p:nvSpPr>
          <p:cNvPr id="810" name="Straight Connector 14"/>
          <p:cNvSpPr/>
          <p:nvPr/>
        </p:nvSpPr>
        <p:spPr>
          <a:xfrm flipH="1">
            <a:off x="5758560" y="4631040"/>
            <a:ext cx="713880" cy="360"/>
          </a:xfrm>
          <a:custGeom>
            <a:avLst/>
            <a:gdLst/>
            <a:ahLst/>
            <a:rect l="l" t="t" r="r" b="b"/>
            <a:pathLst>
              <a:path w="21600" h="21600">
                <a:moveTo>
                  <a:pt x="0" y="0"/>
                </a:moveTo>
                <a:lnTo>
                  <a:pt x="21600" y="21600"/>
                </a:lnTo>
              </a:path>
            </a:pathLst>
          </a:custGeom>
          <a:noFill/>
          <a:ln w="19080">
            <a:solidFill>
              <a:srgbClr val="7030a0"/>
            </a:solidFill>
            <a:round/>
            <a:tailEnd len="med" type="arrow" w="med"/>
          </a:ln>
        </p:spPr>
        <p:style>
          <a:lnRef idx="0"/>
          <a:fillRef idx="0"/>
          <a:effectRef idx="0"/>
          <a:fontRef idx="minor"/>
        </p:style>
      </p:sp>
      <p:sp>
        <p:nvSpPr>
          <p:cNvPr id="811" name="Rectangle 15"/>
          <p:cNvSpPr/>
          <p:nvPr/>
        </p:nvSpPr>
        <p:spPr>
          <a:xfrm>
            <a:off x="822240" y="4436280"/>
            <a:ext cx="4590000" cy="388440"/>
          </a:xfrm>
          <a:prstGeom prst="rect">
            <a:avLst/>
          </a:prstGeom>
          <a:noFill/>
          <a:ln w="0">
            <a:noFill/>
          </a:ln>
        </p:spPr>
        <p:style>
          <a:lnRef idx="0"/>
          <a:fillRef idx="0"/>
          <a:effectRef idx="0"/>
          <a:fontRef idx="minor"/>
        </p:style>
        <p:txBody>
          <a:bodyPr numCol="1" spcCol="0" lIns="90000" rIns="90000" tIns="45000" bIns="45000" anchor="t">
            <a:noAutofit/>
          </a:bodyPr>
          <a:p>
            <a:pPr algn="r">
              <a:lnSpc>
                <a:spcPct val="100000"/>
              </a:lnSpc>
            </a:pPr>
            <a:r>
              <a:rPr b="1" lang="fr-FR" sz="1800" spc="-1" strike="noStrike">
                <a:solidFill>
                  <a:srgbClr val="000000"/>
                </a:solidFill>
                <a:latin typeface="Avenir LT Std"/>
                <a:ea typeface="Avenir LT Std"/>
              </a:rPr>
              <a:t>Export du composant</a:t>
            </a:r>
            <a:endParaRPr b="0" lang="en-US" sz="1800" spc="-1" strike="noStrike">
              <a:latin typeface="Arial"/>
            </a:endParaRPr>
          </a:p>
        </p:txBody>
      </p:sp>
      <p:sp>
        <p:nvSpPr>
          <p:cNvPr id="812" name="Rectangle 16"/>
          <p:cNvSpPr/>
          <p:nvPr/>
        </p:nvSpPr>
        <p:spPr>
          <a:xfrm>
            <a:off x="402480" y="5202000"/>
            <a:ext cx="6102000" cy="486360"/>
          </a:xfrm>
          <a:prstGeom prst="rect">
            <a:avLst/>
          </a:prstGeom>
          <a:noFill/>
          <a:ln w="0">
            <a:noFill/>
          </a:ln>
        </p:spPr>
        <p:style>
          <a:lnRef idx="0"/>
          <a:fillRef idx="0"/>
          <a:effectRef idx="0"/>
          <a:fontRef idx="minor"/>
        </p:style>
        <p:txBody>
          <a:bodyPr numCol="1" spcCol="0" lIns="90000" rIns="90000" tIns="45000" bIns="45000" anchor="t">
            <a:noAutofit/>
          </a:bodyPr>
          <a:p>
            <a:pPr>
              <a:lnSpc>
                <a:spcPct val="114000"/>
              </a:lnSpc>
            </a:pPr>
            <a:r>
              <a:rPr b="0" lang="fr-FR" sz="1800" spc="-1" strike="noStrike">
                <a:solidFill>
                  <a:srgbClr val="000000"/>
                </a:solidFill>
                <a:latin typeface="Avenir LT Std"/>
                <a:ea typeface="Avenir LT Std"/>
              </a:rPr>
              <a:t>Il est possible de définir plusieurs composants dans un seul fichier par soucis de personnalisation cependant seul le composant principal doit être exporté</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Autre</a:t>
            </a:r>
            <a:endParaRPr b="0" lang="en-US" sz="2500" spc="-1" strike="noStrike">
              <a:latin typeface="Arial"/>
            </a:endParaRPr>
          </a:p>
        </p:txBody>
      </p:sp>
      <p:sp>
        <p:nvSpPr>
          <p:cNvPr id="814" name="PlaceHolder 2"/>
          <p:cNvSpPr>
            <a:spLocks noGrp="1"/>
          </p:cNvSpPr>
          <p:nvPr>
            <p:ph type="subTitle"/>
          </p:nvPr>
        </p:nvSpPr>
        <p:spPr>
          <a:xfrm>
            <a:off x="1527480" y="903960"/>
            <a:ext cx="914256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1" lang="fr-FR" sz="2800" spc="-1" strike="noStrike">
                <a:solidFill>
                  <a:srgbClr val="000000"/>
                </a:solidFill>
                <a:latin typeface="Avenir LT Std"/>
                <a:ea typeface="Avenir LT Std"/>
              </a:rPr>
              <a:t>Exercice</a:t>
            </a:r>
            <a:endParaRPr b="0" lang="en-US" sz="2800" spc="-1" strike="noStrike">
              <a:latin typeface="Arial"/>
            </a:endParaRPr>
          </a:p>
        </p:txBody>
      </p:sp>
      <p:pic>
        <p:nvPicPr>
          <p:cNvPr id="815" name="Picture 5" descr=""/>
          <p:cNvPicPr/>
          <p:nvPr/>
        </p:nvPicPr>
        <p:blipFill>
          <a:blip r:embed="rId1"/>
          <a:stretch/>
        </p:blipFill>
        <p:spPr>
          <a:xfrm>
            <a:off x="194040" y="177120"/>
            <a:ext cx="1776240" cy="586440"/>
          </a:xfrm>
          <a:prstGeom prst="rect">
            <a:avLst/>
          </a:prstGeom>
          <a:ln w="0">
            <a:noFill/>
          </a:ln>
        </p:spPr>
      </p:pic>
      <p:sp>
        <p:nvSpPr>
          <p:cNvPr id="816"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817"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39F56817-C97B-4671-AFEF-2E833C58709C}"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818" name="Rectangle 8"/>
          <p:cNvSpPr/>
          <p:nvPr/>
        </p:nvSpPr>
        <p:spPr>
          <a:xfrm>
            <a:off x="406080" y="1638000"/>
            <a:ext cx="11315880" cy="505188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pPr>
            <a:r>
              <a:rPr b="0" lang="en-US" sz="1000" spc="-1" strike="noStrike">
                <a:solidFill>
                  <a:srgbClr val="000000"/>
                </a:solidFill>
                <a:latin typeface="Arial"/>
                <a:ea typeface="Arial"/>
              </a:rPr>
              <a:t>1 - initialiser une application :</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a:t>
            </a:r>
            <a:r>
              <a:rPr b="0" lang="en-US" sz="1000" spc="-1" strike="noStrike">
                <a:solidFill>
                  <a:srgbClr val="7030a0"/>
                </a:solidFill>
                <a:latin typeface="Arial"/>
                <a:ea typeface="Arial"/>
              </a:rPr>
              <a:t>npx create-react-app my-app</a:t>
            </a:r>
            <a:endParaRPr b="0" lang="en-US" sz="1000" spc="-1" strike="noStrike">
              <a:latin typeface="Arial"/>
            </a:endParaRPr>
          </a:p>
          <a:p>
            <a:pPr>
              <a:lnSpc>
                <a:spcPct val="100000"/>
              </a:lnSpc>
            </a:pPr>
            <a:r>
              <a:rPr b="0" lang="en-US" sz="1000" spc="-1" strike="noStrike">
                <a:solidFill>
                  <a:srgbClr val="7030a0"/>
                </a:solidFill>
                <a:latin typeface="Arial"/>
                <a:ea typeface="Arial"/>
              </a:rPr>
              <a:t>	</a:t>
            </a:r>
            <a:r>
              <a:rPr b="0" lang="en-US" sz="1000" spc="-1" strike="noStrike">
                <a:solidFill>
                  <a:srgbClr val="7030a0"/>
                </a:solidFill>
                <a:latin typeface="Arial"/>
                <a:ea typeface="Arial"/>
              </a:rPr>
              <a:t>- cd my-app &amp;&amp; npm i react-router-dom</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Arial"/>
              </a:rPr>
              <a:t>2 - Faire une application avec plusieurs pages (react-router):</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faire un Header de navigation : 2 pages : home (jeu) / historique</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faire un Footer</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Créer 2 pages : home(jeu) / (historique)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Arial"/>
              </a:rPr>
              <a:t>3 - Faire un jeu de Tic Tac Toe sur la page jeu :</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faire le plateau</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faire le système du jeu</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faire un système d'historique de chaque coup (pour chaque partie)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Arial"/>
              </a:rPr>
              <a:t>4 - Faire un historique des parties visible sur la page historique (redux):</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une fois une partie terminée celle-ci doit pouvoir être visible sur la page "historique"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Arial"/>
              </a:rPr>
              <a:t>5 - Ajouter l'authentification (nodeJs - token):</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ajouter un fichier server.js contenant un server express renvoyant un token sur la route /login</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ajouter une page login vers laquelle l'utisateur est redirigé s'il n'a pas de token </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Arial"/>
              </a:rPr>
              <a:t>6 - React-admin:</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créer une app à part utilisant react-admin</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faire une ressource permettant de créer un utilisateur / supprimer / modifier</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modifier nodejs pour utiliser les utilisateurs créer par l'application react-admin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Arial"/>
              </a:rPr>
              <a:t>(optionnel) Intégrer un plugin special babel afin de pouvoir mettre directement du "if" dans du jsx :</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créer un fichier config-overrides.js</a:t>
            </a:r>
            <a:endParaRPr b="0" lang="en-US" sz="10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 npm install --save-dev customize-cra </a:t>
            </a:r>
            <a:r>
              <a:rPr b="0" lang="en-US" sz="1000" spc="-26" strike="noStrike">
                <a:solidFill>
                  <a:srgbClr val="292929"/>
                </a:solidFill>
                <a:latin typeface="Arial"/>
                <a:ea typeface="Arial"/>
              </a:rPr>
              <a:t>react-app-rewired</a:t>
            </a:r>
            <a:r>
              <a:rPr b="0" lang="en-US" sz="1000" spc="-1" strike="noStrike">
                <a:solidFill>
                  <a:srgbClr val="000000"/>
                </a:solidFill>
                <a:latin typeface="Arial"/>
                <a:ea typeface="Arial"/>
              </a:rPr>
              <a:t> @babel/plugin-proposal-do-expressions</a:t>
            </a:r>
            <a:endParaRPr b="0" lang="en-US" sz="1000" spc="-1" strike="noStrike">
              <a:latin typeface="Arial"/>
            </a:endParaRPr>
          </a:p>
          <a:p>
            <a:pPr>
              <a:lnSpc>
                <a:spcPct val="100000"/>
              </a:lnSpc>
            </a:pPr>
            <a:r>
              <a:rPr b="0" lang="en-US" sz="1000" spc="-26" strike="noStrike">
                <a:solidFill>
                  <a:srgbClr val="292929"/>
                </a:solidFill>
                <a:latin typeface="Arial"/>
                <a:ea typeface="Arial"/>
              </a:rPr>
              <a:t>	</a:t>
            </a:r>
            <a:r>
              <a:rPr b="0" lang="en-US" sz="1000" spc="-26" strike="noStrike">
                <a:solidFill>
                  <a:srgbClr val="292929"/>
                </a:solidFill>
                <a:latin typeface="Arial"/>
                <a:ea typeface="Arial"/>
              </a:rPr>
              <a:t>- remplacer "react-scripts" par "react-app-rewired" dans les scripts du package.json</a:t>
            </a:r>
            <a:endParaRPr b="0" lang="en-US" sz="1000" spc="-1" strike="noStrike">
              <a:latin typeface="Arial"/>
            </a:endParaRPr>
          </a:p>
          <a:p>
            <a:pPr>
              <a:lnSpc>
                <a:spcPct val="100000"/>
              </a:lnSpc>
            </a:pPr>
            <a:r>
              <a:rPr b="0" lang="en-US" sz="1000" spc="-26" strike="noStrike">
                <a:solidFill>
                  <a:srgbClr val="292929"/>
                </a:solidFill>
                <a:latin typeface="Arial"/>
                <a:ea typeface="Arial"/>
              </a:rPr>
              <a:t>	</a:t>
            </a:r>
            <a:r>
              <a:rPr b="0" lang="en-US" sz="1000" spc="-26" strike="noStrike">
                <a:solidFill>
                  <a:srgbClr val="292929"/>
                </a:solidFill>
                <a:latin typeface="Arial"/>
                <a:ea typeface="Arial"/>
              </a:rPr>
              <a:t>- créer un fichier .babelrc avec l'utilisation du plugin </a:t>
            </a:r>
            <a:endParaRPr b="0" lang="en-US" sz="1000" spc="-1" strike="noStrike">
              <a:latin typeface="Arial"/>
            </a:endParaRPr>
          </a:p>
          <a:p>
            <a:pPr>
              <a:lnSpc>
                <a:spcPct val="100000"/>
              </a:lnSpc>
            </a:pPr>
            <a:r>
              <a:rPr b="0" lang="en-US" sz="1000" spc="-26" strike="noStrike">
                <a:solidFill>
                  <a:srgbClr val="292929"/>
                </a:solidFill>
                <a:latin typeface="Arial"/>
                <a:ea typeface="Arial"/>
              </a:rPr>
              <a:t>	</a:t>
            </a:r>
            <a:r>
              <a:rPr b="0" lang="en-US" sz="1000" spc="-26" strike="noStrike">
                <a:solidFill>
                  <a:srgbClr val="292929"/>
                </a:solidFill>
                <a:latin typeface="Arial"/>
                <a:ea typeface="Arial"/>
              </a:rPr>
              <a:t>- intégrer un élément avec le plugin do{..if...}</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104400" y="-6120"/>
            <a:ext cx="12197880" cy="908640"/>
          </a:xfrm>
          <a:prstGeom prst="rect">
            <a:avLst/>
          </a:prstGeom>
          <a:noFill/>
          <a:ln w="0">
            <a:noFill/>
          </a:ln>
        </p:spPr>
        <p:txBody>
          <a:bodyPr numCol="1" spcCol="0" lIns="0" rIns="0" tIns="0" bIns="0" anchor="ctr">
            <a:noAutofit/>
          </a:bodyPr>
          <a:p>
            <a:pPr algn="r">
              <a:lnSpc>
                <a:spcPct val="90000"/>
              </a:lnSpc>
              <a:tabLst>
                <a:tab algn="l" pos="0"/>
              </a:tabLst>
            </a:pPr>
            <a:r>
              <a:rPr b="0" lang="fr-FR" sz="2500" spc="-1" strike="noStrike">
                <a:solidFill>
                  <a:srgbClr val="595959"/>
                </a:solidFill>
                <a:latin typeface="Avenir LT Std"/>
                <a:ea typeface="Avenir LT Std"/>
              </a:rPr>
              <a:t> </a:t>
            </a:r>
            <a:endParaRPr b="0" lang="en-US" sz="2500" spc="-1" strike="noStrike">
              <a:latin typeface="Arial"/>
            </a:endParaRPr>
          </a:p>
        </p:txBody>
      </p:sp>
      <p:sp>
        <p:nvSpPr>
          <p:cNvPr id="111" name="PlaceHolder 2"/>
          <p:cNvSpPr>
            <a:spLocks noGrp="1"/>
          </p:cNvSpPr>
          <p:nvPr>
            <p:ph type="subTitle"/>
          </p:nvPr>
        </p:nvSpPr>
        <p:spPr>
          <a:xfrm>
            <a:off x="192240" y="903960"/>
            <a:ext cx="11793600" cy="968400"/>
          </a:xfrm>
          <a:prstGeom prst="rect">
            <a:avLst/>
          </a:prstGeom>
          <a:noFill/>
          <a:ln w="0">
            <a:noFill/>
          </a:ln>
        </p:spPr>
        <p:txBody>
          <a:bodyPr numCol="1" spcCol="0" lIns="0" rIns="0" tIns="0" bIns="0" anchor="ctr">
            <a:noAutofit/>
          </a:bodyPr>
          <a:p>
            <a:pPr algn="ctr">
              <a:lnSpc>
                <a:spcPct val="90000"/>
              </a:lnSpc>
              <a:spcBef>
                <a:spcPts val="1001"/>
              </a:spcBef>
              <a:tabLst>
                <a:tab algn="l" pos="0"/>
              </a:tabLst>
            </a:pPr>
            <a:r>
              <a:rPr b="0" lang="fr-FR" sz="3600" spc="-1" strike="noStrike">
                <a:solidFill>
                  <a:srgbClr val="595959"/>
                </a:solidFill>
                <a:latin typeface="Avenir LT Std"/>
                <a:ea typeface="Avenir LT Std"/>
              </a:rPr>
              <a:t>Développer </a:t>
            </a:r>
            <a:r>
              <a:rPr b="0" lang="fr-FR" sz="3600" spc="-1" strike="noStrike">
                <a:solidFill>
                  <a:srgbClr val="595959"/>
                </a:solidFill>
                <a:latin typeface="Arial"/>
                <a:ea typeface="Arial"/>
              </a:rPr>
              <a:t>avec React</a:t>
            </a:r>
            <a:endParaRPr b="0" lang="en-US" sz="3600" spc="-1" strike="noStrike">
              <a:latin typeface="Arial"/>
            </a:endParaRPr>
          </a:p>
        </p:txBody>
      </p:sp>
      <p:pic>
        <p:nvPicPr>
          <p:cNvPr id="112" name="Picture 5" descr=""/>
          <p:cNvPicPr/>
          <p:nvPr/>
        </p:nvPicPr>
        <p:blipFill>
          <a:blip r:embed="rId1"/>
          <a:stretch/>
        </p:blipFill>
        <p:spPr>
          <a:xfrm>
            <a:off x="194040" y="177120"/>
            <a:ext cx="1776240" cy="586440"/>
          </a:xfrm>
          <a:prstGeom prst="rect">
            <a:avLst/>
          </a:prstGeom>
          <a:ln w="0">
            <a:noFill/>
          </a:ln>
        </p:spPr>
      </p:pic>
      <p:sp>
        <p:nvSpPr>
          <p:cNvPr id="113" name="Straight Connector 6"/>
          <p:cNvSpPr/>
          <p:nvPr/>
        </p:nvSpPr>
        <p:spPr>
          <a:xfrm>
            <a:off x="0" y="903600"/>
            <a:ext cx="12197520" cy="360"/>
          </a:xfrm>
          <a:custGeom>
            <a:avLst/>
            <a:gdLst/>
            <a:ahLst/>
            <a:rect l="l" t="t" r="r" b="b"/>
            <a:pathLst>
              <a:path w="21600" h="21600">
                <a:moveTo>
                  <a:pt x="0" y="0"/>
                </a:moveTo>
                <a:lnTo>
                  <a:pt x="21600" y="21600"/>
                </a:lnTo>
              </a:path>
            </a:pathLst>
          </a:custGeom>
          <a:noFill/>
          <a:ln w="0">
            <a:solidFill>
              <a:srgbClr val="7030a0"/>
            </a:solidFill>
          </a:ln>
        </p:spPr>
        <p:style>
          <a:lnRef idx="0"/>
          <a:fillRef idx="0"/>
          <a:effectRef idx="0"/>
          <a:fontRef idx="minor"/>
        </p:style>
      </p:sp>
      <p:sp>
        <p:nvSpPr>
          <p:cNvPr id="114" name="PlaceHolder 3"/>
          <p:cNvSpPr>
            <a:spLocks noGrp="1"/>
          </p:cNvSpPr>
          <p:nvPr>
            <p:ph type="sldNum"/>
          </p:nvPr>
        </p:nvSpPr>
        <p:spPr>
          <a:xfrm>
            <a:off x="4727880" y="6404040"/>
            <a:ext cx="2741760" cy="363600"/>
          </a:xfrm>
          <a:prstGeom prst="rect">
            <a:avLst/>
          </a:prstGeom>
          <a:noFill/>
          <a:ln w="0">
            <a:noFill/>
          </a:ln>
        </p:spPr>
        <p:txBody>
          <a:bodyPr lIns="90000" rIns="90000" tIns="45000" bIns="45000" anchor="ctr">
            <a:noAutofit/>
          </a:bodyPr>
          <a:p>
            <a:pPr algn="ctr">
              <a:lnSpc>
                <a:spcPct val="100000"/>
              </a:lnSpc>
              <a:tabLst>
                <a:tab algn="l" pos="0"/>
              </a:tabLst>
            </a:pPr>
            <a:fld id="{3DF30DD8-F3C2-4976-B5A4-EADC5B37F7EF}" type="slidenum">
              <a:rPr b="1" lang="fr-FR" sz="1200" spc="-1" strike="noStrike">
                <a:solidFill>
                  <a:srgbClr val="0d0d0d"/>
                </a:solidFill>
                <a:latin typeface="Arial"/>
                <a:ea typeface="Arial"/>
              </a:rPr>
              <a:t>8</a:t>
            </a:fld>
            <a:endParaRPr b="0" lang="en-US" sz="1200" spc="-1" strike="noStrike">
              <a:latin typeface="Times New Roman"/>
            </a:endParaRPr>
          </a:p>
        </p:txBody>
      </p:sp>
      <p:sp>
        <p:nvSpPr>
          <p:cNvPr id="115" name="Subtitle 2"/>
          <p:cNvSpPr/>
          <p:nvPr/>
        </p:nvSpPr>
        <p:spPr>
          <a:xfrm>
            <a:off x="192240" y="1999080"/>
            <a:ext cx="11793600" cy="3426120"/>
          </a:xfrm>
          <a:prstGeom prst="rect">
            <a:avLst/>
          </a:prstGeom>
          <a:noFill/>
          <a:ln w="0">
            <a:noFill/>
          </a:ln>
        </p:spPr>
        <p:style>
          <a:lnRef idx="0"/>
          <a:fillRef idx="0"/>
          <a:effectRef idx="0"/>
          <a:fontRef idx="minor"/>
        </p:style>
        <p:txBody>
          <a:bodyPr numCol="1" spcCol="0" lIns="90000" rIns="90000" tIns="45000" bIns="45000" anchor="ctr">
            <a:noAutofit/>
          </a:bodyPr>
          <a:p>
            <a:pPr algn="ctr">
              <a:lnSpc>
                <a:spcPct val="90000"/>
              </a:lnSpc>
              <a:spcBef>
                <a:spcPts val="998"/>
              </a:spcBef>
              <a:tabLst>
                <a:tab algn="l" pos="0"/>
              </a:tabLst>
            </a:pPr>
            <a:r>
              <a:rPr b="1" lang="fr-FR" sz="2800" spc="-1" strike="noStrike">
                <a:solidFill>
                  <a:srgbClr val="000000"/>
                </a:solidFill>
                <a:latin typeface="Avenir LT Std"/>
                <a:ea typeface="Avenir LT Std"/>
              </a:rPr>
              <a:t>Hello World du DOM virtuel</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Approche orientée composant</a:t>
            </a:r>
            <a:endParaRPr b="0" lang="en-US" sz="2800" spc="-1" strike="noStrike">
              <a:latin typeface="Arial"/>
            </a:endParaRPr>
          </a:p>
          <a:p>
            <a:pPr algn="ctr">
              <a:lnSpc>
                <a:spcPct val="90000"/>
              </a:lnSpc>
              <a:spcBef>
                <a:spcPts val="998"/>
              </a:spcBef>
              <a:tabLst>
                <a:tab algn="l" pos="0"/>
              </a:tabLst>
            </a:pPr>
            <a:r>
              <a:rPr b="1" lang="fr-FR" sz="2800" spc="-1" strike="noStrike">
                <a:solidFill>
                  <a:srgbClr val="000000"/>
                </a:solidFill>
                <a:latin typeface="Avenir LT Std"/>
                <a:ea typeface="Avenir LT Std"/>
              </a:rPr>
              <a:t>L'architecture React : une hiérarchie de composants</a:t>
            </a:r>
            <a:endParaRPr b="0" lang="en-US" sz="2800" spc="-1" strike="noStrike">
              <a:latin typeface="Arial"/>
            </a:endParaRPr>
          </a:p>
          <a:p>
            <a:pPr algn="ctr">
              <a:lnSpc>
                <a:spcPct val="90000"/>
              </a:lnSpc>
              <a:spcBef>
                <a:spcPts val="1001"/>
              </a:spcBef>
              <a:tabLst>
                <a:tab algn="l" pos="0"/>
              </a:tabLst>
            </a:pPr>
            <a:r>
              <a:rPr b="1" lang="fr-FR" sz="2800" spc="-1" strike="noStrike">
                <a:solidFill>
                  <a:srgbClr val="000000"/>
                </a:solidFill>
                <a:latin typeface="Avenir LT Std"/>
                <a:ea typeface="Avenir LT Std"/>
              </a:rPr>
              <a:t>Anatomie d'un composant</a:t>
            </a:r>
            <a:endParaRPr b="0" lang="en-US" sz="2800" spc="-1" strike="noStrike">
              <a:latin typeface="Arial"/>
            </a:endParaRPr>
          </a:p>
          <a:p>
            <a:pPr algn="ctr">
              <a:lnSpc>
                <a:spcPct val="90000"/>
              </a:lnSpc>
              <a:spcBef>
                <a:spcPts val="1001"/>
              </a:spcBef>
              <a:tabLst>
                <a:tab algn="l" pos="0"/>
              </a:tabLst>
            </a:pPr>
            <a:r>
              <a:rPr b="1" lang="fr-FR" sz="2800" spc="-1" strike="noStrike">
                <a:solidFill>
                  <a:srgbClr val="000000"/>
                </a:solidFill>
                <a:latin typeface="Avenir LT Std"/>
                <a:ea typeface="Avenir LT Std"/>
              </a:rPr>
              <a:t>Communication entre composants</a:t>
            </a:r>
            <a:endParaRPr b="0" lang="en-US" sz="2800" spc="-1" strike="noStrike">
              <a:latin typeface="Arial"/>
            </a:endParaRPr>
          </a:p>
          <a:p>
            <a:pPr algn="ctr">
              <a:lnSpc>
                <a:spcPct val="90000"/>
              </a:lnSpc>
              <a:spcBef>
                <a:spcPts val="1001"/>
              </a:spcBef>
              <a:tabLst>
                <a:tab algn="l" pos="0"/>
              </a:tabLst>
            </a:pPr>
            <a:r>
              <a:rPr b="1" lang="fr-FR" sz="2800" spc="-1" strike="noStrike">
                <a:solidFill>
                  <a:srgbClr val="000000"/>
                </a:solidFill>
                <a:latin typeface="Avenir LT Std"/>
                <a:ea typeface="Avenir LT Std"/>
              </a:rPr>
              <a:t>Props &amp; States</a:t>
            </a:r>
            <a:endParaRPr b="0" lang="en-US" sz="2800" spc="-1" strike="noStrike">
              <a:latin typeface="Arial"/>
            </a:endParaRPr>
          </a:p>
          <a:p>
            <a:pPr algn="ctr">
              <a:lnSpc>
                <a:spcPct val="90000"/>
              </a:lnSpc>
              <a:spcBef>
                <a:spcPts val="1001"/>
              </a:spcBef>
              <a:tabLst>
                <a:tab algn="l" pos="0"/>
              </a:tabLst>
            </a:pPr>
            <a:r>
              <a:rPr b="1" lang="fr-FR" sz="2800" spc="-1" strike="noStrike">
                <a:solidFill>
                  <a:srgbClr val="000000"/>
                </a:solidFill>
                <a:latin typeface="Avenir LT Std"/>
                <a:ea typeface="Avenir LT Std"/>
              </a:rPr>
              <a:t>Introduction to JSX</a:t>
            </a:r>
            <a:endParaRPr b="0" lang="en-US" sz="2800" spc="-1" strike="noStrike">
              <a:latin typeface="Arial"/>
            </a:endParaRPr>
          </a:p>
          <a:p>
            <a:pPr algn="ctr">
              <a:lnSpc>
                <a:spcPct val="90000"/>
              </a:lnSpc>
              <a:spcBef>
                <a:spcPts val="998"/>
              </a:spcBef>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8448</TotalTime>
  <Application>LibreOffice/7.2.1.2$MacOSX_X86_64 LibreOffice_project/87b77fad49947c1441b67c559c339af8f3517e22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2012-12-03T06:56:55Z</dcterms:created>
  <dc:creator/>
  <dc:description/>
  <dc:language>fr-FR</dc:language>
  <cp:lastModifiedBy/>
  <dcterms:modified xsi:type="dcterms:W3CDTF">2022-11-02T09:59:17Z</dcterms:modified>
  <cp:revision>100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31</vt:r8>
  </property>
  <property fmtid="{D5CDD505-2E9C-101B-9397-08002B2CF9AE}" pid="3" name="PresentationFormat">
    <vt:lpwstr>Widescreen</vt:lpwstr>
  </property>
  <property fmtid="{D5CDD505-2E9C-101B-9397-08002B2CF9AE}" pid="4" name="Slides">
    <vt:r8>64</vt:r8>
  </property>
</Properties>
</file>